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8" r:id="rId3"/>
    <p:sldId id="259" r:id="rId4"/>
    <p:sldId id="260" r:id="rId5"/>
    <p:sldId id="270" r:id="rId6"/>
    <p:sldId id="271" r:id="rId7"/>
    <p:sldId id="272" r:id="rId8"/>
    <p:sldId id="267" r:id="rId9"/>
    <p:sldId id="273" r:id="rId10"/>
    <p:sldId id="274" r:id="rId11"/>
    <p:sldId id="276" r:id="rId12"/>
    <p:sldId id="275"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andeep Malik" initials="KM" lastIdx="1" clrIdx="0">
    <p:extLst>
      <p:ext uri="{19B8F6BF-5375-455C-9EA6-DF929625EA0E}">
        <p15:presenceInfo xmlns:p15="http://schemas.microsoft.com/office/powerpoint/2012/main" userId="05665e83a98c15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0" autoAdjust="0"/>
    <p:restoredTop sz="94660"/>
  </p:normalViewPr>
  <p:slideViewPr>
    <p:cSldViewPr snapToGrid="0">
      <p:cViewPr varScale="1">
        <p:scale>
          <a:sx n="118" d="100"/>
          <a:sy n="118" d="100"/>
        </p:scale>
        <p:origin x="216" y="328"/>
      </p:cViewPr>
      <p:guideLst/>
    </p:cSldViewPr>
  </p:slid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3-03T13:26:12.671" idx="1">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3-03T13:26:12.671" idx="1">
    <p:pos x="10" y="10"/>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BD1557-E774-8D45-A0A6-85FE6678E501}" type="doc">
      <dgm:prSet loTypeId="urn:microsoft.com/office/officeart/2005/8/layout/target3" loCatId="" qsTypeId="urn:microsoft.com/office/officeart/2005/8/quickstyle/simple5" qsCatId="simple" csTypeId="urn:microsoft.com/office/officeart/2005/8/colors/accent1_2" csCatId="accent1" phldr="1"/>
      <dgm:spPr/>
      <dgm:t>
        <a:bodyPr/>
        <a:lstStyle/>
        <a:p>
          <a:endParaRPr lang="en-US"/>
        </a:p>
      </dgm:t>
    </dgm:pt>
    <dgm:pt modelId="{7EEBB5C0-988F-2D44-8809-992B43D56A70}">
      <dgm:prSet phldrT="[Text]"/>
      <dgm:spPr/>
      <dgm:t>
        <a:bodyPr/>
        <a:lstStyle/>
        <a:p>
          <a:r>
            <a:rPr lang="en-US" dirty="0"/>
            <a:t>Data Cleaning and Preparation</a:t>
          </a:r>
        </a:p>
      </dgm:t>
    </dgm:pt>
    <dgm:pt modelId="{DB51E3E1-6E40-E04D-8829-520CFD04CD5A}" type="parTrans" cxnId="{53E14A08-E108-154C-A94A-74DD784FB48D}">
      <dgm:prSet/>
      <dgm:spPr/>
      <dgm:t>
        <a:bodyPr/>
        <a:lstStyle/>
        <a:p>
          <a:endParaRPr lang="en-US"/>
        </a:p>
      </dgm:t>
    </dgm:pt>
    <dgm:pt modelId="{3DA6142E-81DB-D840-A3EE-53F619A1A417}" type="sibTrans" cxnId="{53E14A08-E108-154C-A94A-74DD784FB48D}">
      <dgm:prSet/>
      <dgm:spPr/>
      <dgm:t>
        <a:bodyPr/>
        <a:lstStyle/>
        <a:p>
          <a:endParaRPr lang="en-US"/>
        </a:p>
      </dgm:t>
    </dgm:pt>
    <dgm:pt modelId="{213EF175-ED3D-6D4A-8130-F002468A29BF}">
      <dgm:prSet phldrT="[Text]"/>
      <dgm:spPr/>
      <dgm:t>
        <a:bodyPr/>
        <a:lstStyle/>
        <a:p>
          <a:r>
            <a:rPr lang="en-IN" b="0" i="0" dirty="0"/>
            <a:t>Identify the data quality issues and clean the data</a:t>
          </a:r>
          <a:endParaRPr lang="en-US" dirty="0"/>
        </a:p>
      </dgm:t>
    </dgm:pt>
    <dgm:pt modelId="{438D06A5-A8F9-1F4C-8826-594DC1EDF3B1}" type="parTrans" cxnId="{9615EE66-77C0-3142-8D8C-2E479EA55086}">
      <dgm:prSet/>
      <dgm:spPr/>
      <dgm:t>
        <a:bodyPr/>
        <a:lstStyle/>
        <a:p>
          <a:endParaRPr lang="en-US"/>
        </a:p>
      </dgm:t>
    </dgm:pt>
    <dgm:pt modelId="{E22B9C50-E36E-9B4E-A187-FE4707102544}" type="sibTrans" cxnId="{9615EE66-77C0-3142-8D8C-2E479EA55086}">
      <dgm:prSet/>
      <dgm:spPr/>
      <dgm:t>
        <a:bodyPr/>
        <a:lstStyle/>
        <a:p>
          <a:endParaRPr lang="en-US"/>
        </a:p>
      </dgm:t>
    </dgm:pt>
    <dgm:pt modelId="{4F8DEB99-2210-7D44-8A58-1F53058BDA27}">
      <dgm:prSet phldrT="[Text]"/>
      <dgm:spPr/>
      <dgm:t>
        <a:bodyPr/>
        <a:lstStyle/>
        <a:p>
          <a:r>
            <a:rPr lang="en-IN" b="0" i="0" dirty="0"/>
            <a:t>Derive new variables which will be useful for analysis.</a:t>
          </a:r>
          <a:endParaRPr lang="en-US" dirty="0"/>
        </a:p>
      </dgm:t>
    </dgm:pt>
    <dgm:pt modelId="{F5C6568D-01C8-994C-93D4-C0134FE4FE80}" type="parTrans" cxnId="{D1812094-3BCF-DF47-93FB-E43F79A386EF}">
      <dgm:prSet/>
      <dgm:spPr/>
      <dgm:t>
        <a:bodyPr/>
        <a:lstStyle/>
        <a:p>
          <a:endParaRPr lang="en-US"/>
        </a:p>
      </dgm:t>
    </dgm:pt>
    <dgm:pt modelId="{B0F611B4-52F5-2642-BF6D-84445EAC4164}" type="sibTrans" cxnId="{D1812094-3BCF-DF47-93FB-E43F79A386EF}">
      <dgm:prSet/>
      <dgm:spPr/>
      <dgm:t>
        <a:bodyPr/>
        <a:lstStyle/>
        <a:p>
          <a:endParaRPr lang="en-US"/>
        </a:p>
      </dgm:t>
    </dgm:pt>
    <dgm:pt modelId="{8DBFDEEC-0D1E-3E4C-A291-BE9CD2B23BCF}">
      <dgm:prSet phldrT="[Text]"/>
      <dgm:spPr/>
      <dgm:t>
        <a:bodyPr/>
        <a:lstStyle/>
        <a:p>
          <a:r>
            <a:rPr lang="en-US" dirty="0"/>
            <a:t>Data Exploration and Analysis</a:t>
          </a:r>
        </a:p>
      </dgm:t>
    </dgm:pt>
    <dgm:pt modelId="{8319DC66-0ECB-8947-B462-8D76D6293917}" type="parTrans" cxnId="{E1E19100-82AE-514D-9EA7-41C4A2C08991}">
      <dgm:prSet/>
      <dgm:spPr/>
      <dgm:t>
        <a:bodyPr/>
        <a:lstStyle/>
        <a:p>
          <a:endParaRPr lang="en-US"/>
        </a:p>
      </dgm:t>
    </dgm:pt>
    <dgm:pt modelId="{F72955DA-3C49-3E40-8244-E8809955122F}" type="sibTrans" cxnId="{E1E19100-82AE-514D-9EA7-41C4A2C08991}">
      <dgm:prSet/>
      <dgm:spPr/>
      <dgm:t>
        <a:bodyPr/>
        <a:lstStyle/>
        <a:p>
          <a:endParaRPr lang="en-US"/>
        </a:p>
      </dgm:t>
    </dgm:pt>
    <dgm:pt modelId="{9EBA6ADB-B5ED-2845-8383-700625513150}">
      <dgm:prSet phldrT="[Text]"/>
      <dgm:spPr/>
      <dgm:t>
        <a:bodyPr/>
        <a:lstStyle/>
        <a:p>
          <a:r>
            <a:rPr lang="en-US" dirty="0"/>
            <a:t> </a:t>
          </a:r>
          <a:r>
            <a:rPr lang="en-US" dirty="0" err="1"/>
            <a:t>Analyse</a:t>
          </a:r>
          <a:r>
            <a:rPr lang="en-US" dirty="0"/>
            <a:t> the trends for different time slots by c</a:t>
          </a:r>
          <a:r>
            <a:rPr lang="en-IN" b="0" i="0" dirty="0" err="1"/>
            <a:t>reating</a:t>
          </a:r>
          <a:r>
            <a:rPr lang="en-IN" b="0" i="0" dirty="0"/>
            <a:t> plots to visualise the frequency of requests</a:t>
          </a:r>
          <a:endParaRPr lang="en-US" dirty="0"/>
        </a:p>
      </dgm:t>
    </dgm:pt>
    <dgm:pt modelId="{618F7957-3735-3646-935D-21440E6B1782}" type="parTrans" cxnId="{C2AAB34E-AEDB-8847-B448-C6000015E001}">
      <dgm:prSet/>
      <dgm:spPr/>
      <dgm:t>
        <a:bodyPr/>
        <a:lstStyle/>
        <a:p>
          <a:endParaRPr lang="en-US"/>
        </a:p>
      </dgm:t>
    </dgm:pt>
    <dgm:pt modelId="{A36B4A89-532D-F643-AEFF-F446112EE810}" type="sibTrans" cxnId="{C2AAB34E-AEDB-8847-B448-C6000015E001}">
      <dgm:prSet/>
      <dgm:spPr/>
      <dgm:t>
        <a:bodyPr/>
        <a:lstStyle/>
        <a:p>
          <a:endParaRPr lang="en-US"/>
        </a:p>
      </dgm:t>
    </dgm:pt>
    <dgm:pt modelId="{30913BB8-026C-6641-A6D0-AB85426AE269}">
      <dgm:prSet phldrT="[Text]"/>
      <dgm:spPr/>
      <dgm:t>
        <a:bodyPr/>
        <a:lstStyle/>
        <a:p>
          <a:r>
            <a:rPr lang="en-US" dirty="0"/>
            <a:t>Expected Outcomes</a:t>
          </a:r>
        </a:p>
      </dgm:t>
    </dgm:pt>
    <dgm:pt modelId="{D72C4F8A-6C27-0745-852B-176EC0E7E92A}" type="parTrans" cxnId="{D1F9DB60-B7DE-3D43-ADF6-BC01BE722E67}">
      <dgm:prSet/>
      <dgm:spPr/>
      <dgm:t>
        <a:bodyPr/>
        <a:lstStyle/>
        <a:p>
          <a:endParaRPr lang="en-US"/>
        </a:p>
      </dgm:t>
    </dgm:pt>
    <dgm:pt modelId="{8F21F791-43CC-2542-BEF8-8C235899FB50}" type="sibTrans" cxnId="{D1F9DB60-B7DE-3D43-ADF6-BC01BE722E67}">
      <dgm:prSet/>
      <dgm:spPr/>
      <dgm:t>
        <a:bodyPr/>
        <a:lstStyle/>
        <a:p>
          <a:endParaRPr lang="en-US"/>
        </a:p>
      </dgm:t>
    </dgm:pt>
    <dgm:pt modelId="{3C21B1AF-4F73-5744-9203-1AF705B34EA5}">
      <dgm:prSet phldrT="[Text]"/>
      <dgm:spPr/>
      <dgm:t>
        <a:bodyPr/>
        <a:lstStyle/>
        <a:p>
          <a:r>
            <a:rPr lang="en-US" dirty="0" err="1"/>
            <a:t>Visualise</a:t>
          </a:r>
          <a:r>
            <a:rPr lang="en-US" dirty="0"/>
            <a:t> the hypothesis of problem and present with plots to support with facts</a:t>
          </a:r>
        </a:p>
      </dgm:t>
    </dgm:pt>
    <dgm:pt modelId="{FBD7C9A5-3189-8E4A-8826-25558A967ED6}" type="parTrans" cxnId="{BE5C0123-30BE-2C4B-A6B4-F556E0F383A6}">
      <dgm:prSet/>
      <dgm:spPr/>
      <dgm:t>
        <a:bodyPr/>
        <a:lstStyle/>
        <a:p>
          <a:endParaRPr lang="en-US"/>
        </a:p>
      </dgm:t>
    </dgm:pt>
    <dgm:pt modelId="{3D4EEE42-FF20-1741-9E17-916596211230}" type="sibTrans" cxnId="{BE5C0123-30BE-2C4B-A6B4-F556E0F383A6}">
      <dgm:prSet/>
      <dgm:spPr/>
      <dgm:t>
        <a:bodyPr/>
        <a:lstStyle/>
        <a:p>
          <a:endParaRPr lang="en-US"/>
        </a:p>
      </dgm:t>
    </dgm:pt>
    <dgm:pt modelId="{5611222F-A54D-9C46-8C9C-1FCA6C266345}">
      <dgm:prSet phldrT="[Text]"/>
      <dgm:spPr/>
      <dgm:t>
        <a:bodyPr/>
        <a:lstStyle/>
        <a:p>
          <a:r>
            <a:rPr lang="en-US" dirty="0"/>
            <a:t>Give recommendations to solve the issue.</a:t>
          </a:r>
        </a:p>
      </dgm:t>
    </dgm:pt>
    <dgm:pt modelId="{246BF14E-B072-B044-A269-4183A3C2EFC4}" type="parTrans" cxnId="{332B88B1-6AB3-9B49-A083-092CAFDED776}">
      <dgm:prSet/>
      <dgm:spPr/>
      <dgm:t>
        <a:bodyPr/>
        <a:lstStyle/>
        <a:p>
          <a:endParaRPr lang="en-US"/>
        </a:p>
      </dgm:t>
    </dgm:pt>
    <dgm:pt modelId="{3D8AD2E6-4EC8-884D-BB13-4DB3082EC2B0}" type="sibTrans" cxnId="{332B88B1-6AB3-9B49-A083-092CAFDED776}">
      <dgm:prSet/>
      <dgm:spPr/>
      <dgm:t>
        <a:bodyPr/>
        <a:lstStyle/>
        <a:p>
          <a:endParaRPr lang="en-US"/>
        </a:p>
      </dgm:t>
    </dgm:pt>
    <dgm:pt modelId="{2A2E428C-C5A2-D945-9B4A-BAF21C01D1D0}">
      <dgm:prSet phldrT="[Text]"/>
      <dgm:spPr/>
      <dgm:t>
        <a:bodyPr/>
        <a:lstStyle/>
        <a:p>
          <a:r>
            <a:rPr lang="en-IN" b="0" i="0" dirty="0"/>
            <a:t>Identify the most problematic types of requests and the time slots  using plots</a:t>
          </a:r>
          <a:endParaRPr lang="en-US" dirty="0"/>
        </a:p>
      </dgm:t>
    </dgm:pt>
    <dgm:pt modelId="{D3080C62-E9B9-8A42-A8F3-2C61CD2C0BE0}" type="parTrans" cxnId="{F7ECA838-422F-F449-A268-CFC3DC133F1D}">
      <dgm:prSet/>
      <dgm:spPr/>
      <dgm:t>
        <a:bodyPr/>
        <a:lstStyle/>
        <a:p>
          <a:endParaRPr lang="en-US"/>
        </a:p>
      </dgm:t>
    </dgm:pt>
    <dgm:pt modelId="{ED29E27D-2E58-0C49-B1EE-B95E0CB21B57}" type="sibTrans" cxnId="{F7ECA838-422F-F449-A268-CFC3DC133F1D}">
      <dgm:prSet/>
      <dgm:spPr/>
      <dgm:t>
        <a:bodyPr/>
        <a:lstStyle/>
        <a:p>
          <a:endParaRPr lang="en-US"/>
        </a:p>
      </dgm:t>
    </dgm:pt>
    <dgm:pt modelId="{CB9D0CB7-A63D-AA4B-A03E-F1709C30DBBF}" type="pres">
      <dgm:prSet presAssocID="{FDBD1557-E774-8D45-A0A6-85FE6678E501}" presName="Name0" presStyleCnt="0">
        <dgm:presLayoutVars>
          <dgm:chMax val="7"/>
          <dgm:dir/>
          <dgm:animLvl val="lvl"/>
          <dgm:resizeHandles val="exact"/>
        </dgm:presLayoutVars>
      </dgm:prSet>
      <dgm:spPr/>
    </dgm:pt>
    <dgm:pt modelId="{9F970468-570B-5048-8D0E-948F891F1FD8}" type="pres">
      <dgm:prSet presAssocID="{7EEBB5C0-988F-2D44-8809-992B43D56A70}" presName="circle1" presStyleLbl="node1" presStyleIdx="0" presStyleCnt="3"/>
      <dgm:spPr/>
    </dgm:pt>
    <dgm:pt modelId="{D86E167E-D64E-B34F-976D-3D1BDB2653AF}" type="pres">
      <dgm:prSet presAssocID="{7EEBB5C0-988F-2D44-8809-992B43D56A70}" presName="space" presStyleCnt="0"/>
      <dgm:spPr/>
    </dgm:pt>
    <dgm:pt modelId="{5BAD6B1F-A6C0-0A47-AB8A-F8EEC837ADDF}" type="pres">
      <dgm:prSet presAssocID="{7EEBB5C0-988F-2D44-8809-992B43D56A70}" presName="rect1" presStyleLbl="alignAcc1" presStyleIdx="0" presStyleCnt="3" custLinFactNeighborX="-86" custLinFactNeighborY="431"/>
      <dgm:spPr/>
    </dgm:pt>
    <dgm:pt modelId="{1E949018-56D4-3343-B773-434E64BE9B09}" type="pres">
      <dgm:prSet presAssocID="{8DBFDEEC-0D1E-3E4C-A291-BE9CD2B23BCF}" presName="vertSpace2" presStyleLbl="node1" presStyleIdx="0" presStyleCnt="3"/>
      <dgm:spPr/>
    </dgm:pt>
    <dgm:pt modelId="{E50E8A4B-5201-0846-B7D4-1CF945DC37A8}" type="pres">
      <dgm:prSet presAssocID="{8DBFDEEC-0D1E-3E4C-A291-BE9CD2B23BCF}" presName="circle2" presStyleLbl="node1" presStyleIdx="1" presStyleCnt="3"/>
      <dgm:spPr/>
    </dgm:pt>
    <dgm:pt modelId="{685C0DD8-3C25-6948-A022-DF27FDDF6C2D}" type="pres">
      <dgm:prSet presAssocID="{8DBFDEEC-0D1E-3E4C-A291-BE9CD2B23BCF}" presName="rect2" presStyleLbl="alignAcc1" presStyleIdx="1" presStyleCnt="3"/>
      <dgm:spPr/>
    </dgm:pt>
    <dgm:pt modelId="{F42F1F1A-A9C3-8B44-88EA-204A0283785F}" type="pres">
      <dgm:prSet presAssocID="{30913BB8-026C-6641-A6D0-AB85426AE269}" presName="vertSpace3" presStyleLbl="node1" presStyleIdx="1" presStyleCnt="3"/>
      <dgm:spPr/>
    </dgm:pt>
    <dgm:pt modelId="{E0C88013-19BF-9F40-8BB9-F2A6E686FDC4}" type="pres">
      <dgm:prSet presAssocID="{30913BB8-026C-6641-A6D0-AB85426AE269}" presName="circle3" presStyleLbl="node1" presStyleIdx="2" presStyleCnt="3"/>
      <dgm:spPr/>
    </dgm:pt>
    <dgm:pt modelId="{63465C80-AB53-6248-8294-2B165EA32C99}" type="pres">
      <dgm:prSet presAssocID="{30913BB8-026C-6641-A6D0-AB85426AE269}" presName="rect3" presStyleLbl="alignAcc1" presStyleIdx="2" presStyleCnt="3"/>
      <dgm:spPr/>
    </dgm:pt>
    <dgm:pt modelId="{1283B22C-BE17-A84D-B614-E389A6E3FAB0}" type="pres">
      <dgm:prSet presAssocID="{7EEBB5C0-988F-2D44-8809-992B43D56A70}" presName="rect1ParTx" presStyleLbl="alignAcc1" presStyleIdx="2" presStyleCnt="3">
        <dgm:presLayoutVars>
          <dgm:chMax val="1"/>
          <dgm:bulletEnabled val="1"/>
        </dgm:presLayoutVars>
      </dgm:prSet>
      <dgm:spPr/>
    </dgm:pt>
    <dgm:pt modelId="{B0F8386A-4EBE-4843-900A-414C61CA860D}" type="pres">
      <dgm:prSet presAssocID="{7EEBB5C0-988F-2D44-8809-992B43D56A70}" presName="rect1ChTx" presStyleLbl="alignAcc1" presStyleIdx="2" presStyleCnt="3">
        <dgm:presLayoutVars>
          <dgm:bulletEnabled val="1"/>
        </dgm:presLayoutVars>
      </dgm:prSet>
      <dgm:spPr/>
    </dgm:pt>
    <dgm:pt modelId="{D0CFBB87-B3B1-554E-8D53-DB4695CE6B67}" type="pres">
      <dgm:prSet presAssocID="{8DBFDEEC-0D1E-3E4C-A291-BE9CD2B23BCF}" presName="rect2ParTx" presStyleLbl="alignAcc1" presStyleIdx="2" presStyleCnt="3">
        <dgm:presLayoutVars>
          <dgm:chMax val="1"/>
          <dgm:bulletEnabled val="1"/>
        </dgm:presLayoutVars>
      </dgm:prSet>
      <dgm:spPr/>
    </dgm:pt>
    <dgm:pt modelId="{7165FD56-C762-4E4D-9673-9B0259F5F821}" type="pres">
      <dgm:prSet presAssocID="{8DBFDEEC-0D1E-3E4C-A291-BE9CD2B23BCF}" presName="rect2ChTx" presStyleLbl="alignAcc1" presStyleIdx="2" presStyleCnt="3">
        <dgm:presLayoutVars>
          <dgm:bulletEnabled val="1"/>
        </dgm:presLayoutVars>
      </dgm:prSet>
      <dgm:spPr/>
    </dgm:pt>
    <dgm:pt modelId="{F7D7BF85-E674-7F41-A275-B90AF479B1FC}" type="pres">
      <dgm:prSet presAssocID="{30913BB8-026C-6641-A6D0-AB85426AE269}" presName="rect3ParTx" presStyleLbl="alignAcc1" presStyleIdx="2" presStyleCnt="3">
        <dgm:presLayoutVars>
          <dgm:chMax val="1"/>
          <dgm:bulletEnabled val="1"/>
        </dgm:presLayoutVars>
      </dgm:prSet>
      <dgm:spPr/>
    </dgm:pt>
    <dgm:pt modelId="{C826802E-503C-364B-A465-60E4A8F140FA}" type="pres">
      <dgm:prSet presAssocID="{30913BB8-026C-6641-A6D0-AB85426AE269}" presName="rect3ChTx" presStyleLbl="alignAcc1" presStyleIdx="2" presStyleCnt="3">
        <dgm:presLayoutVars>
          <dgm:bulletEnabled val="1"/>
        </dgm:presLayoutVars>
      </dgm:prSet>
      <dgm:spPr/>
    </dgm:pt>
  </dgm:ptLst>
  <dgm:cxnLst>
    <dgm:cxn modelId="{E1E19100-82AE-514D-9EA7-41C4A2C08991}" srcId="{FDBD1557-E774-8D45-A0A6-85FE6678E501}" destId="{8DBFDEEC-0D1E-3E4C-A291-BE9CD2B23BCF}" srcOrd="1" destOrd="0" parTransId="{8319DC66-0ECB-8947-B462-8D76D6293917}" sibTransId="{F72955DA-3C49-3E40-8244-E8809955122F}"/>
    <dgm:cxn modelId="{065BAC07-FF34-BE4C-B0A2-0A51E66C30CD}" type="presOf" srcId="{8DBFDEEC-0D1E-3E4C-A291-BE9CD2B23BCF}" destId="{685C0DD8-3C25-6948-A022-DF27FDDF6C2D}" srcOrd="0" destOrd="0" presId="urn:microsoft.com/office/officeart/2005/8/layout/target3"/>
    <dgm:cxn modelId="{53E14A08-E108-154C-A94A-74DD784FB48D}" srcId="{FDBD1557-E774-8D45-A0A6-85FE6678E501}" destId="{7EEBB5C0-988F-2D44-8809-992B43D56A70}" srcOrd="0" destOrd="0" parTransId="{DB51E3E1-6E40-E04D-8829-520CFD04CD5A}" sibTransId="{3DA6142E-81DB-D840-A3EE-53F619A1A417}"/>
    <dgm:cxn modelId="{BE5C0123-30BE-2C4B-A6B4-F556E0F383A6}" srcId="{30913BB8-026C-6641-A6D0-AB85426AE269}" destId="{3C21B1AF-4F73-5744-9203-1AF705B34EA5}" srcOrd="0" destOrd="0" parTransId="{FBD7C9A5-3189-8E4A-8826-25558A967ED6}" sibTransId="{3D4EEE42-FF20-1741-9E17-916596211230}"/>
    <dgm:cxn modelId="{6AECCA2C-5A7B-4247-9BA6-58014D499ABF}" type="presOf" srcId="{7EEBB5C0-988F-2D44-8809-992B43D56A70}" destId="{5BAD6B1F-A6C0-0A47-AB8A-F8EEC837ADDF}" srcOrd="0" destOrd="0" presId="urn:microsoft.com/office/officeart/2005/8/layout/target3"/>
    <dgm:cxn modelId="{F7ECA838-422F-F449-A268-CFC3DC133F1D}" srcId="{8DBFDEEC-0D1E-3E4C-A291-BE9CD2B23BCF}" destId="{2A2E428C-C5A2-D945-9B4A-BAF21C01D1D0}" srcOrd="1" destOrd="0" parTransId="{D3080C62-E9B9-8A42-A8F3-2C61CD2C0BE0}" sibTransId="{ED29E27D-2E58-0C49-B1EE-B95E0CB21B57}"/>
    <dgm:cxn modelId="{D393D84A-30DC-3F4E-884C-5D8B5D8A8192}" type="presOf" srcId="{2A2E428C-C5A2-D945-9B4A-BAF21C01D1D0}" destId="{7165FD56-C762-4E4D-9673-9B0259F5F821}" srcOrd="0" destOrd="1" presId="urn:microsoft.com/office/officeart/2005/8/layout/target3"/>
    <dgm:cxn modelId="{C2AAB34E-AEDB-8847-B448-C6000015E001}" srcId="{8DBFDEEC-0D1E-3E4C-A291-BE9CD2B23BCF}" destId="{9EBA6ADB-B5ED-2845-8383-700625513150}" srcOrd="0" destOrd="0" parTransId="{618F7957-3735-3646-935D-21440E6B1782}" sibTransId="{A36B4A89-532D-F643-AEFF-F446112EE810}"/>
    <dgm:cxn modelId="{F85C3452-C107-734F-B562-446027D36034}" type="presOf" srcId="{30913BB8-026C-6641-A6D0-AB85426AE269}" destId="{63465C80-AB53-6248-8294-2B165EA32C99}" srcOrd="0" destOrd="0" presId="urn:microsoft.com/office/officeart/2005/8/layout/target3"/>
    <dgm:cxn modelId="{BBFBDD5D-76AA-2646-8073-AA7550452A37}" type="presOf" srcId="{8DBFDEEC-0D1E-3E4C-A291-BE9CD2B23BCF}" destId="{D0CFBB87-B3B1-554E-8D53-DB4695CE6B67}" srcOrd="1" destOrd="0" presId="urn:microsoft.com/office/officeart/2005/8/layout/target3"/>
    <dgm:cxn modelId="{D1F9DB60-B7DE-3D43-ADF6-BC01BE722E67}" srcId="{FDBD1557-E774-8D45-A0A6-85FE6678E501}" destId="{30913BB8-026C-6641-A6D0-AB85426AE269}" srcOrd="2" destOrd="0" parTransId="{D72C4F8A-6C27-0745-852B-176EC0E7E92A}" sibTransId="{8F21F791-43CC-2542-BEF8-8C235899FB50}"/>
    <dgm:cxn modelId="{9615EE66-77C0-3142-8D8C-2E479EA55086}" srcId="{7EEBB5C0-988F-2D44-8809-992B43D56A70}" destId="{213EF175-ED3D-6D4A-8130-F002468A29BF}" srcOrd="0" destOrd="0" parTransId="{438D06A5-A8F9-1F4C-8826-594DC1EDF3B1}" sibTransId="{E22B9C50-E36E-9B4E-A187-FE4707102544}"/>
    <dgm:cxn modelId="{28A3EF71-D88F-924C-B6B5-7A8199AED015}" type="presOf" srcId="{7EEBB5C0-988F-2D44-8809-992B43D56A70}" destId="{1283B22C-BE17-A84D-B614-E389A6E3FAB0}" srcOrd="1" destOrd="0" presId="urn:microsoft.com/office/officeart/2005/8/layout/target3"/>
    <dgm:cxn modelId="{B7B6B074-83F9-0D43-B9F8-BFB42F5A4441}" type="presOf" srcId="{4F8DEB99-2210-7D44-8A58-1F53058BDA27}" destId="{B0F8386A-4EBE-4843-900A-414C61CA860D}" srcOrd="0" destOrd="1" presId="urn:microsoft.com/office/officeart/2005/8/layout/target3"/>
    <dgm:cxn modelId="{49E17475-6C5A-AE4C-8D5F-E4D96BDCEEA5}" type="presOf" srcId="{30913BB8-026C-6641-A6D0-AB85426AE269}" destId="{F7D7BF85-E674-7F41-A275-B90AF479B1FC}" srcOrd="1" destOrd="0" presId="urn:microsoft.com/office/officeart/2005/8/layout/target3"/>
    <dgm:cxn modelId="{D68E4D91-8630-C540-BA9F-68C366122DA4}" type="presOf" srcId="{9EBA6ADB-B5ED-2845-8383-700625513150}" destId="{7165FD56-C762-4E4D-9673-9B0259F5F821}" srcOrd="0" destOrd="0" presId="urn:microsoft.com/office/officeart/2005/8/layout/target3"/>
    <dgm:cxn modelId="{D1812094-3BCF-DF47-93FB-E43F79A386EF}" srcId="{7EEBB5C0-988F-2D44-8809-992B43D56A70}" destId="{4F8DEB99-2210-7D44-8A58-1F53058BDA27}" srcOrd="1" destOrd="0" parTransId="{F5C6568D-01C8-994C-93D4-C0134FE4FE80}" sibTransId="{B0F611B4-52F5-2642-BF6D-84445EAC4164}"/>
    <dgm:cxn modelId="{A19722A4-4355-CF42-BFC4-8A2A5ED832B4}" type="presOf" srcId="{3C21B1AF-4F73-5744-9203-1AF705B34EA5}" destId="{C826802E-503C-364B-A465-60E4A8F140FA}" srcOrd="0" destOrd="0" presId="urn:microsoft.com/office/officeart/2005/8/layout/target3"/>
    <dgm:cxn modelId="{ADC793AB-D708-DC40-8107-7A54C8EFFA1C}" type="presOf" srcId="{FDBD1557-E774-8D45-A0A6-85FE6678E501}" destId="{CB9D0CB7-A63D-AA4B-A03E-F1709C30DBBF}" srcOrd="0" destOrd="0" presId="urn:microsoft.com/office/officeart/2005/8/layout/target3"/>
    <dgm:cxn modelId="{332B88B1-6AB3-9B49-A083-092CAFDED776}" srcId="{30913BB8-026C-6641-A6D0-AB85426AE269}" destId="{5611222F-A54D-9C46-8C9C-1FCA6C266345}" srcOrd="1" destOrd="0" parTransId="{246BF14E-B072-B044-A269-4183A3C2EFC4}" sibTransId="{3D8AD2E6-4EC8-884D-BB13-4DB3082EC2B0}"/>
    <dgm:cxn modelId="{E9E5EDC5-BC82-CD42-8A63-FB0B7F3555DD}" type="presOf" srcId="{5611222F-A54D-9C46-8C9C-1FCA6C266345}" destId="{C826802E-503C-364B-A465-60E4A8F140FA}" srcOrd="0" destOrd="1" presId="urn:microsoft.com/office/officeart/2005/8/layout/target3"/>
    <dgm:cxn modelId="{EC57DBF5-B021-0440-9B9A-C054827DE469}" type="presOf" srcId="{213EF175-ED3D-6D4A-8130-F002468A29BF}" destId="{B0F8386A-4EBE-4843-900A-414C61CA860D}" srcOrd="0" destOrd="0" presId="urn:microsoft.com/office/officeart/2005/8/layout/target3"/>
    <dgm:cxn modelId="{5957CAD9-DE39-0B47-A4B1-7DECD8C76376}" type="presParOf" srcId="{CB9D0CB7-A63D-AA4B-A03E-F1709C30DBBF}" destId="{9F970468-570B-5048-8D0E-948F891F1FD8}" srcOrd="0" destOrd="0" presId="urn:microsoft.com/office/officeart/2005/8/layout/target3"/>
    <dgm:cxn modelId="{820FAD56-7B1A-494A-9960-B4E2BB8A1580}" type="presParOf" srcId="{CB9D0CB7-A63D-AA4B-A03E-F1709C30DBBF}" destId="{D86E167E-D64E-B34F-976D-3D1BDB2653AF}" srcOrd="1" destOrd="0" presId="urn:microsoft.com/office/officeart/2005/8/layout/target3"/>
    <dgm:cxn modelId="{5173FAD5-B3EB-E847-8321-10E306DCC0B8}" type="presParOf" srcId="{CB9D0CB7-A63D-AA4B-A03E-F1709C30DBBF}" destId="{5BAD6B1F-A6C0-0A47-AB8A-F8EEC837ADDF}" srcOrd="2" destOrd="0" presId="urn:microsoft.com/office/officeart/2005/8/layout/target3"/>
    <dgm:cxn modelId="{28B3A2A8-525D-AF4F-B9D3-DA7BA4C082CF}" type="presParOf" srcId="{CB9D0CB7-A63D-AA4B-A03E-F1709C30DBBF}" destId="{1E949018-56D4-3343-B773-434E64BE9B09}" srcOrd="3" destOrd="0" presId="urn:microsoft.com/office/officeart/2005/8/layout/target3"/>
    <dgm:cxn modelId="{B732F0CD-CB1F-5B48-9F00-3A4A0CB597C3}" type="presParOf" srcId="{CB9D0CB7-A63D-AA4B-A03E-F1709C30DBBF}" destId="{E50E8A4B-5201-0846-B7D4-1CF945DC37A8}" srcOrd="4" destOrd="0" presId="urn:microsoft.com/office/officeart/2005/8/layout/target3"/>
    <dgm:cxn modelId="{84979F58-3E90-9E47-AFB4-F5234B4AF5A3}" type="presParOf" srcId="{CB9D0CB7-A63D-AA4B-A03E-F1709C30DBBF}" destId="{685C0DD8-3C25-6948-A022-DF27FDDF6C2D}" srcOrd="5" destOrd="0" presId="urn:microsoft.com/office/officeart/2005/8/layout/target3"/>
    <dgm:cxn modelId="{18CDFCC6-5D7F-2F42-BDC8-436C7D3CE663}" type="presParOf" srcId="{CB9D0CB7-A63D-AA4B-A03E-F1709C30DBBF}" destId="{F42F1F1A-A9C3-8B44-88EA-204A0283785F}" srcOrd="6" destOrd="0" presId="urn:microsoft.com/office/officeart/2005/8/layout/target3"/>
    <dgm:cxn modelId="{3F9DCD71-2CCA-7849-9430-A44A7292BE5C}" type="presParOf" srcId="{CB9D0CB7-A63D-AA4B-A03E-F1709C30DBBF}" destId="{E0C88013-19BF-9F40-8BB9-F2A6E686FDC4}" srcOrd="7" destOrd="0" presId="urn:microsoft.com/office/officeart/2005/8/layout/target3"/>
    <dgm:cxn modelId="{C351C533-243B-3845-964E-700D44F698EE}" type="presParOf" srcId="{CB9D0CB7-A63D-AA4B-A03E-F1709C30DBBF}" destId="{63465C80-AB53-6248-8294-2B165EA32C99}" srcOrd="8" destOrd="0" presId="urn:microsoft.com/office/officeart/2005/8/layout/target3"/>
    <dgm:cxn modelId="{9579B42F-AFF4-5043-BD28-580128C12DA0}" type="presParOf" srcId="{CB9D0CB7-A63D-AA4B-A03E-F1709C30DBBF}" destId="{1283B22C-BE17-A84D-B614-E389A6E3FAB0}" srcOrd="9" destOrd="0" presId="urn:microsoft.com/office/officeart/2005/8/layout/target3"/>
    <dgm:cxn modelId="{F063D06D-2C2B-FD4C-8F0B-BAC6CAAD933F}" type="presParOf" srcId="{CB9D0CB7-A63D-AA4B-A03E-F1709C30DBBF}" destId="{B0F8386A-4EBE-4843-900A-414C61CA860D}" srcOrd="10" destOrd="0" presId="urn:microsoft.com/office/officeart/2005/8/layout/target3"/>
    <dgm:cxn modelId="{4D1AFE66-5B9B-4B46-85BD-0A9F3625267E}" type="presParOf" srcId="{CB9D0CB7-A63D-AA4B-A03E-F1709C30DBBF}" destId="{D0CFBB87-B3B1-554E-8D53-DB4695CE6B67}" srcOrd="11" destOrd="0" presId="urn:microsoft.com/office/officeart/2005/8/layout/target3"/>
    <dgm:cxn modelId="{13C72390-A34D-5B44-82A5-CFDCD0E032E3}" type="presParOf" srcId="{CB9D0CB7-A63D-AA4B-A03E-F1709C30DBBF}" destId="{7165FD56-C762-4E4D-9673-9B0259F5F821}" srcOrd="12" destOrd="0" presId="urn:microsoft.com/office/officeart/2005/8/layout/target3"/>
    <dgm:cxn modelId="{AE7ECB5C-F801-1041-9DC8-A25E9F6110E7}" type="presParOf" srcId="{CB9D0CB7-A63D-AA4B-A03E-F1709C30DBBF}" destId="{F7D7BF85-E674-7F41-A275-B90AF479B1FC}" srcOrd="13" destOrd="0" presId="urn:microsoft.com/office/officeart/2005/8/layout/target3"/>
    <dgm:cxn modelId="{4E8ECC37-C0BC-9D41-AD7D-13D1C6CBAA9C}" type="presParOf" srcId="{CB9D0CB7-A63D-AA4B-A03E-F1709C30DBBF}" destId="{C826802E-503C-364B-A465-60E4A8F140FA}" srcOrd="1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970468-570B-5048-8D0E-948F891F1FD8}">
      <dsp:nvSpPr>
        <dsp:cNvPr id="0" name=""/>
        <dsp:cNvSpPr/>
      </dsp:nvSpPr>
      <dsp:spPr>
        <a:xfrm>
          <a:off x="0" y="0"/>
          <a:ext cx="4344987" cy="4344987"/>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BAD6B1F-A6C0-0A47-AB8A-F8EEC837ADDF}">
      <dsp:nvSpPr>
        <dsp:cNvPr id="0" name=""/>
        <dsp:cNvSpPr/>
      </dsp:nvSpPr>
      <dsp:spPr>
        <a:xfrm>
          <a:off x="2164756" y="0"/>
          <a:ext cx="8997155" cy="4344987"/>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Data Cleaning and Preparation</a:t>
          </a:r>
        </a:p>
      </dsp:txBody>
      <dsp:txXfrm>
        <a:off x="2164756" y="0"/>
        <a:ext cx="4498577" cy="1303499"/>
      </dsp:txXfrm>
    </dsp:sp>
    <dsp:sp modelId="{E50E8A4B-5201-0846-B7D4-1CF945DC37A8}">
      <dsp:nvSpPr>
        <dsp:cNvPr id="0" name=""/>
        <dsp:cNvSpPr/>
      </dsp:nvSpPr>
      <dsp:spPr>
        <a:xfrm>
          <a:off x="760374" y="1303499"/>
          <a:ext cx="2824239" cy="2824239"/>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85C0DD8-3C25-6948-A022-DF27FDDF6C2D}">
      <dsp:nvSpPr>
        <dsp:cNvPr id="0" name=""/>
        <dsp:cNvSpPr/>
      </dsp:nvSpPr>
      <dsp:spPr>
        <a:xfrm>
          <a:off x="2172493" y="1303499"/>
          <a:ext cx="8997155" cy="2824239"/>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Data Exploration and Analysis</a:t>
          </a:r>
        </a:p>
      </dsp:txBody>
      <dsp:txXfrm>
        <a:off x="2172493" y="1303499"/>
        <a:ext cx="4498577" cy="1303494"/>
      </dsp:txXfrm>
    </dsp:sp>
    <dsp:sp modelId="{E0C88013-19BF-9F40-8BB9-F2A6E686FDC4}">
      <dsp:nvSpPr>
        <dsp:cNvPr id="0" name=""/>
        <dsp:cNvSpPr/>
      </dsp:nvSpPr>
      <dsp:spPr>
        <a:xfrm>
          <a:off x="1520746" y="2606994"/>
          <a:ext cx="1303495" cy="1303495"/>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3465C80-AB53-6248-8294-2B165EA32C99}">
      <dsp:nvSpPr>
        <dsp:cNvPr id="0" name=""/>
        <dsp:cNvSpPr/>
      </dsp:nvSpPr>
      <dsp:spPr>
        <a:xfrm>
          <a:off x="2172493" y="2606994"/>
          <a:ext cx="8997155" cy="130349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Expected Outcomes</a:t>
          </a:r>
        </a:p>
      </dsp:txBody>
      <dsp:txXfrm>
        <a:off x="2172493" y="2606994"/>
        <a:ext cx="4498577" cy="1303495"/>
      </dsp:txXfrm>
    </dsp:sp>
    <dsp:sp modelId="{B0F8386A-4EBE-4843-900A-414C61CA860D}">
      <dsp:nvSpPr>
        <dsp:cNvPr id="0" name=""/>
        <dsp:cNvSpPr/>
      </dsp:nvSpPr>
      <dsp:spPr>
        <a:xfrm>
          <a:off x="6671071" y="0"/>
          <a:ext cx="4498577" cy="1303499"/>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IN" sz="1600" b="0" i="0" kern="1200" dirty="0"/>
            <a:t>Identify the data quality issues and clean the data</a:t>
          </a:r>
          <a:endParaRPr lang="en-US" sz="1600" kern="1200" dirty="0"/>
        </a:p>
        <a:p>
          <a:pPr marL="171450" lvl="1" indent="-171450" algn="l" defTabSz="711200">
            <a:lnSpc>
              <a:spcPct val="90000"/>
            </a:lnSpc>
            <a:spcBef>
              <a:spcPct val="0"/>
            </a:spcBef>
            <a:spcAft>
              <a:spcPct val="15000"/>
            </a:spcAft>
            <a:buChar char="•"/>
          </a:pPr>
          <a:r>
            <a:rPr lang="en-IN" sz="1600" b="0" i="0" kern="1200" dirty="0"/>
            <a:t>Derive new variables which will be useful for analysis.</a:t>
          </a:r>
          <a:endParaRPr lang="en-US" sz="1600" kern="1200" dirty="0"/>
        </a:p>
      </dsp:txBody>
      <dsp:txXfrm>
        <a:off x="6671071" y="0"/>
        <a:ext cx="4498577" cy="1303499"/>
      </dsp:txXfrm>
    </dsp:sp>
    <dsp:sp modelId="{7165FD56-C762-4E4D-9673-9B0259F5F821}">
      <dsp:nvSpPr>
        <dsp:cNvPr id="0" name=""/>
        <dsp:cNvSpPr/>
      </dsp:nvSpPr>
      <dsp:spPr>
        <a:xfrm>
          <a:off x="6671071" y="1303499"/>
          <a:ext cx="4498577" cy="1303494"/>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 </a:t>
          </a:r>
          <a:r>
            <a:rPr lang="en-US" sz="1600" kern="1200" dirty="0" err="1"/>
            <a:t>Analyse</a:t>
          </a:r>
          <a:r>
            <a:rPr lang="en-US" sz="1600" kern="1200" dirty="0"/>
            <a:t> the trends for different time slots by c</a:t>
          </a:r>
          <a:r>
            <a:rPr lang="en-IN" sz="1600" b="0" i="0" kern="1200" dirty="0" err="1"/>
            <a:t>reating</a:t>
          </a:r>
          <a:r>
            <a:rPr lang="en-IN" sz="1600" b="0" i="0" kern="1200" dirty="0"/>
            <a:t> plots to visualise the frequency of requests</a:t>
          </a:r>
          <a:endParaRPr lang="en-US" sz="1600" kern="1200" dirty="0"/>
        </a:p>
        <a:p>
          <a:pPr marL="171450" lvl="1" indent="-171450" algn="l" defTabSz="711200">
            <a:lnSpc>
              <a:spcPct val="90000"/>
            </a:lnSpc>
            <a:spcBef>
              <a:spcPct val="0"/>
            </a:spcBef>
            <a:spcAft>
              <a:spcPct val="15000"/>
            </a:spcAft>
            <a:buChar char="•"/>
          </a:pPr>
          <a:r>
            <a:rPr lang="en-IN" sz="1600" b="0" i="0" kern="1200" dirty="0"/>
            <a:t>Identify the most problematic types of requests and the time slots  using plots</a:t>
          </a:r>
          <a:endParaRPr lang="en-US" sz="1600" kern="1200" dirty="0"/>
        </a:p>
      </dsp:txBody>
      <dsp:txXfrm>
        <a:off x="6671071" y="1303499"/>
        <a:ext cx="4498577" cy="1303494"/>
      </dsp:txXfrm>
    </dsp:sp>
    <dsp:sp modelId="{C826802E-503C-364B-A465-60E4A8F140FA}">
      <dsp:nvSpPr>
        <dsp:cNvPr id="0" name=""/>
        <dsp:cNvSpPr/>
      </dsp:nvSpPr>
      <dsp:spPr>
        <a:xfrm>
          <a:off x="6671071" y="2606994"/>
          <a:ext cx="4498577" cy="1303495"/>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err="1"/>
            <a:t>Visualise</a:t>
          </a:r>
          <a:r>
            <a:rPr lang="en-US" sz="1600" kern="1200" dirty="0"/>
            <a:t> the hypothesis of problem and present with plots to support with facts</a:t>
          </a:r>
        </a:p>
        <a:p>
          <a:pPr marL="171450" lvl="1" indent="-171450" algn="l" defTabSz="711200">
            <a:lnSpc>
              <a:spcPct val="90000"/>
            </a:lnSpc>
            <a:spcBef>
              <a:spcPct val="0"/>
            </a:spcBef>
            <a:spcAft>
              <a:spcPct val="15000"/>
            </a:spcAft>
            <a:buChar char="•"/>
          </a:pPr>
          <a:r>
            <a:rPr lang="en-US" sz="1600" kern="1200" dirty="0"/>
            <a:t>Give recommendations to solve the issue.</a:t>
          </a:r>
        </a:p>
      </dsp:txBody>
      <dsp:txXfrm>
        <a:off x="6671071" y="2606994"/>
        <a:ext cx="4498577" cy="1303495"/>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09023-AF2B-4043-B228-F191CADC9BB1}" type="datetimeFigureOut">
              <a:rPr lang="en-IN" smtClean="0"/>
              <a:t>03/03/19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4517F-9C19-4E9A-AB98-AA89BD9F1D1D}" type="slidenum">
              <a:rPr lang="en-IN" smtClean="0"/>
              <a:t>‹#›</a:t>
            </a:fld>
            <a:endParaRPr lang="en-IN"/>
          </a:p>
        </p:txBody>
      </p:sp>
    </p:spTree>
    <p:extLst>
      <p:ext uri="{BB962C8B-B14F-4D97-AF65-F5344CB8AC3E}">
        <p14:creationId xmlns:p14="http://schemas.microsoft.com/office/powerpoint/2010/main" val="2867562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C018FE-C8D6-4A9C-A702-41F1E0C1C452}" type="datetimeFigureOut">
              <a:rPr lang="en-IN" smtClean="0"/>
              <a:t>03/03/19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144667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018FE-C8D6-4A9C-A702-41F1E0C1C452}" type="datetimeFigureOut">
              <a:rPr lang="en-IN" smtClean="0"/>
              <a:t>03/03/19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1725356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018FE-C8D6-4A9C-A702-41F1E0C1C452}" type="datetimeFigureOut">
              <a:rPr lang="en-IN" smtClean="0"/>
              <a:t>03/03/19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1927597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36469" y="640080"/>
            <a:ext cx="9313817" cy="856138"/>
          </a:xfr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04949" y="1854926"/>
            <a:ext cx="11168742" cy="43442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IN"/>
              <a:t>09-06-2016</a:t>
            </a:r>
            <a:endParaRPr lang="en-IN" dirty="0"/>
          </a:p>
        </p:txBody>
      </p:sp>
      <p:sp>
        <p:nvSpPr>
          <p:cNvPr id="5" name="Footer Placeholder 4"/>
          <p:cNvSpPr>
            <a:spLocks noGrp="1"/>
          </p:cNvSpPr>
          <p:nvPr>
            <p:ph type="ftr" sz="quarter" idx="11"/>
          </p:nvPr>
        </p:nvSpPr>
        <p:spPr/>
        <p:txBody>
          <a:bodyPr/>
          <a:lstStyle/>
          <a:p>
            <a:r>
              <a:rPr lang="en-IN"/>
              <a:t>Investment Case Study</a:t>
            </a:r>
            <a:endParaRPr lang="en-IN" dirty="0"/>
          </a:p>
        </p:txBody>
      </p:sp>
      <p:sp>
        <p:nvSpPr>
          <p:cNvPr id="6" name="Slide Number Placeholder 5"/>
          <p:cNvSpPr>
            <a:spLocks noGrp="1"/>
          </p:cNvSpPr>
          <p:nvPr>
            <p:ph type="sldNum" sz="quarter" idx="12"/>
          </p:nvPr>
        </p:nvSpPr>
        <p:spPr/>
        <p:txBody>
          <a:bodyPr/>
          <a:lstStyle/>
          <a:p>
            <a:r>
              <a:rPr lang="en-IN"/>
              <a:t>1</a:t>
            </a:r>
            <a:endParaRPr lang="en-IN" dirty="0"/>
          </a:p>
        </p:txBody>
      </p:sp>
    </p:spTree>
    <p:extLst>
      <p:ext uri="{BB962C8B-B14F-4D97-AF65-F5344CB8AC3E}">
        <p14:creationId xmlns:p14="http://schemas.microsoft.com/office/powerpoint/2010/main" val="13758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0C018FE-C8D6-4A9C-A702-41F1E0C1C452}" type="datetimeFigureOut">
              <a:rPr lang="en-IN" smtClean="0"/>
              <a:t>03/03/19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342044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C018FE-C8D6-4A9C-A702-41F1E0C1C452}" type="datetimeFigureOut">
              <a:rPr lang="en-IN" smtClean="0"/>
              <a:t>03/03/19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3026578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C018FE-C8D6-4A9C-A702-41F1E0C1C452}" type="datetimeFigureOut">
              <a:rPr lang="en-IN" smtClean="0"/>
              <a:t>03/03/19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3845587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C018FE-C8D6-4A9C-A702-41F1E0C1C452}" type="datetimeFigureOut">
              <a:rPr lang="en-IN" smtClean="0"/>
              <a:t>03/03/19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2173476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C018FE-C8D6-4A9C-A702-41F1E0C1C452}" type="datetimeFigureOut">
              <a:rPr lang="en-IN" smtClean="0"/>
              <a:t>03/03/19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1279458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987424"/>
            <a:ext cx="3933825" cy="1069975"/>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72891" y="987425"/>
            <a:ext cx="6182497" cy="487362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C018FE-C8D6-4A9C-A702-41F1E0C1C452}" type="datetimeFigureOut">
              <a:rPr lang="en-IN" smtClean="0"/>
              <a:t>03/03/19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3104558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987424"/>
            <a:ext cx="3933825" cy="106997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C018FE-C8D6-4A9C-A702-41F1E0C1C452}" type="datetimeFigureOut">
              <a:rPr lang="en-IN" smtClean="0"/>
              <a:t>03/03/19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4086360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68278" y="705802"/>
            <a:ext cx="9181075" cy="984886"/>
          </a:xfrm>
          <a:prstGeom prst="rect">
            <a:avLst/>
          </a:prstGeom>
        </p:spPr>
        <p:txBody>
          <a:bodyPr vert="horz" lIns="91440" tIns="45720" rIns="91440" bIns="45720" rtlCol="0" anchor="ctr">
            <a:normAutofit/>
          </a:bodyPr>
          <a:lstStyle/>
          <a:p>
            <a:r>
              <a:rPr lang="en-US" dirty="0"/>
              <a:t>CLICK TO EDIT</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C018FE-C8D6-4A9C-A702-41F1E0C1C452}" type="datetimeFigureOut">
              <a:rPr lang="en-IN" smtClean="0"/>
              <a:t>03/03/19</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Investment Case Study</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IN" dirty="0"/>
              <a:t>1</a:t>
            </a:r>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449353" y="325938"/>
            <a:ext cx="1446786" cy="379864"/>
          </a:xfrm>
          <a:prstGeom prst="rect">
            <a:avLst/>
          </a:prstGeom>
        </p:spPr>
      </p:pic>
      <p:pic>
        <p:nvPicPr>
          <p:cNvPr id="8" name="Picture 7"/>
          <p:cNvPicPr>
            <a:picLocks noChangeAspect="1"/>
          </p:cNvPicPr>
          <p:nvPr userDrawn="1"/>
        </p:nvPicPr>
        <p:blipFill>
          <a:blip r:embed="rId14">
            <a:extLst>
              <a:ext uri="{BEBA8EAE-BF5A-486C-A8C5-ECC9F3942E4B}">
                <a14:imgProps xmlns:a14="http://schemas.microsoft.com/office/drawing/2010/main">
                  <a14:imgLayer r:embed="rId15">
                    <a14:imgEffect>
                      <a14:backgroundRemoval t="535" b="100000" l="0" r="100000">
                        <a14:foregroundMark x1="19244" y1="37433" x2="19244" y2="37433"/>
                        <a14:foregroundMark x1="31959" y1="47059" x2="31959" y2="47059"/>
                        <a14:foregroundMark x1="19931" y1="64171" x2="19931" y2="64171"/>
                        <a14:foregroundMark x1="28179" y1="70053" x2="28179" y2="70053"/>
                        <a14:foregroundMark x1="42612" y1="71123" x2="42612" y2="71123"/>
                        <a14:foregroundMark x1="55326" y1="65775" x2="55326" y2="65775"/>
                        <a14:foregroundMark x1="61856" y1="66845" x2="61856" y2="66845"/>
                        <a14:foregroundMark x1="37113" y1="24599" x2="37113" y2="24599"/>
                        <a14:foregroundMark x1="34708" y1="11765" x2="34708" y2="11765"/>
                        <a14:foregroundMark x1="23711" y1="11765" x2="23711" y2="11765"/>
                        <a14:foregroundMark x1="23711" y1="22995" x2="23711" y2="22995"/>
                        <a14:foregroundMark x1="39863" y1="40107" x2="39863" y2="40107"/>
                        <a14:foregroundMark x1="26460" y1="47059" x2="26460" y2="47059"/>
                      </a14:backgroundRemoval>
                    </a14:imgEffect>
                  </a14:imgLayer>
                </a14:imgProps>
              </a:ext>
              <a:ext uri="{28A0092B-C50C-407E-A947-70E740481C1C}">
                <a14:useLocalDpi xmlns:a14="http://schemas.microsoft.com/office/drawing/2010/main" val="0"/>
              </a:ext>
            </a:extLst>
          </a:blip>
          <a:stretch>
            <a:fillRect/>
          </a:stretch>
        </p:blipFill>
        <p:spPr>
          <a:xfrm>
            <a:off x="0" y="177766"/>
            <a:ext cx="1268279" cy="815011"/>
          </a:xfrm>
          <a:prstGeom prst="rect">
            <a:avLst/>
          </a:prstGeom>
        </p:spPr>
      </p:pic>
    </p:spTree>
    <p:extLst>
      <p:ext uri="{BB962C8B-B14F-4D97-AF65-F5344CB8AC3E}">
        <p14:creationId xmlns:p14="http://schemas.microsoft.com/office/powerpoint/2010/main" val="31535344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diagramLayout" Target="../diagrams/layout1.xml"/><Relationship Id="rId7" Type="http://schemas.openxmlformats.org/officeDocument/2006/relationships/image" Target="../media/image3.png"/><Relationship Id="rId12" Type="http://schemas.openxmlformats.org/officeDocument/2006/relationships/image" Target="../media/image8.sv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7.png"/><Relationship Id="rId5" Type="http://schemas.openxmlformats.org/officeDocument/2006/relationships/diagramColors" Target="../diagrams/colors1.xml"/><Relationship Id="rId10" Type="http://schemas.openxmlformats.org/officeDocument/2006/relationships/image" Target="../media/image6.svg"/><Relationship Id="rId4" Type="http://schemas.openxmlformats.org/officeDocument/2006/relationships/diagramQuickStyle" Target="../diagrams/quickStyle1.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8442" y="4793845"/>
            <a:ext cx="6138856" cy="1531917"/>
          </a:xfrm>
        </p:spPr>
        <p:txBody>
          <a:bodyPr>
            <a:normAutofit/>
          </a:bodyPr>
          <a:lstStyle/>
          <a:p>
            <a:pPr algn="l"/>
            <a:r>
              <a:rPr lang="en-IN" sz="1200" b="1" dirty="0"/>
              <a:t> </a:t>
            </a:r>
            <a:r>
              <a:rPr lang="en-IN" sz="1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Submitted By:</a:t>
            </a:r>
          </a:p>
          <a:p>
            <a:pPr marL="457200" indent="-457200" algn="l">
              <a:buFont typeface="+mj-lt"/>
              <a:buAutoNum type="arabicPeriod"/>
            </a:pPr>
            <a:r>
              <a:rPr lang="en-IN" sz="1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Karandeep Malik</a:t>
            </a:r>
          </a:p>
          <a:p>
            <a:pPr marL="457200" indent="-457200" algn="l">
              <a:buFont typeface="+mj-lt"/>
              <a:buAutoNum type="arabicPeriod"/>
            </a:pPr>
            <a:endParaRPr lang="en-IN" sz="1800" dirty="0"/>
          </a:p>
        </p:txBody>
      </p:sp>
      <p:sp>
        <p:nvSpPr>
          <p:cNvPr id="4" name="Rectangle 3">
            <a:extLst>
              <a:ext uri="{FF2B5EF4-FFF2-40B4-BE49-F238E27FC236}">
                <a16:creationId xmlns:a16="http://schemas.microsoft.com/office/drawing/2014/main" id="{A12A4860-EAA2-E341-B63F-4559BB02747E}"/>
              </a:ext>
            </a:extLst>
          </p:cNvPr>
          <p:cNvSpPr/>
          <p:nvPr/>
        </p:nvSpPr>
        <p:spPr>
          <a:xfrm>
            <a:off x="2355216" y="1793624"/>
            <a:ext cx="7742825" cy="1754326"/>
          </a:xfrm>
          <a:prstGeom prst="rect">
            <a:avLst/>
          </a:prstGeom>
          <a:noFill/>
        </p:spPr>
        <p:txBody>
          <a:bodyPr wrap="none" lIns="91440" tIns="45720" rIns="91440" bIns="45720">
            <a:spAutoFit/>
          </a:bodyPr>
          <a:lstStyle/>
          <a:p>
            <a:pPr algn="ctr"/>
            <a:r>
              <a:rPr lang="en-IN" sz="5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Uber Demand Supply Gap</a:t>
            </a:r>
            <a:br>
              <a:rPr lang="en-IN" sz="5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lang="en-IN" sz="5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Case Study </a:t>
            </a:r>
            <a:endParaRPr lang="en-US" sz="5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414739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949" y="1854926"/>
            <a:ext cx="11168742" cy="4344261"/>
          </a:xfrm>
        </p:spPr>
        <p:txBody>
          <a:bodyPr>
            <a:normAutofit/>
          </a:bodyPr>
          <a:lstStyle/>
          <a:p>
            <a:pPr marL="0" indent="0">
              <a:buNone/>
            </a:pPr>
            <a:r>
              <a:rPr lang="en-US" sz="2000" b="1" dirty="0"/>
              <a:t>Supply Demand Gap</a:t>
            </a:r>
          </a:p>
          <a:p>
            <a:r>
              <a:rPr lang="en-US" sz="1600" dirty="0"/>
              <a:t>From the analysis we can see that there is a huge gap in during the  Pre Morning, Morning and Day Time. </a:t>
            </a:r>
            <a:r>
              <a:rPr lang="en-IN" sz="1600" dirty="0"/>
              <a:t>In  Pre-morning there are  no cancelled requests from airport .This could be attributed to the fact that drivers were waiting at the airport overnight and rode customers from International Flights to City from Airport. Drivers would prefer waiting at airport at this time because there is very less demand in  City during early morning and drivers have already spent a lot of fuel in getting to airport at night, they prefer to stay near/at airport for early morning flights and hence city has shortage.</a:t>
            </a:r>
            <a:endParaRPr lang="en-US" sz="1600" dirty="0"/>
          </a:p>
        </p:txBody>
      </p:sp>
      <p:sp>
        <p:nvSpPr>
          <p:cNvPr id="2" name="Rectangle 1">
            <a:extLst>
              <a:ext uri="{FF2B5EF4-FFF2-40B4-BE49-F238E27FC236}">
                <a16:creationId xmlns:a16="http://schemas.microsoft.com/office/drawing/2014/main" id="{6E69477F-769C-C74B-A34F-EC1EF02D0173}"/>
              </a:ext>
            </a:extLst>
          </p:cNvPr>
          <p:cNvSpPr/>
          <p:nvPr/>
        </p:nvSpPr>
        <p:spPr>
          <a:xfrm>
            <a:off x="2299037" y="793761"/>
            <a:ext cx="7914794" cy="707886"/>
          </a:xfrm>
          <a:prstGeom prst="rect">
            <a:avLst/>
          </a:prstGeom>
          <a:noFill/>
        </p:spPr>
        <p:txBody>
          <a:bodyPr wrap="none" lIns="91440" tIns="45720" rIns="91440" bIns="45720">
            <a:spAutoFit/>
          </a:bodyPr>
          <a:lstStyle/>
          <a:p>
            <a:pPr algn="ctr"/>
            <a:r>
              <a:rPr lang="en-IN" sz="4000" b="0" cap="none" spc="0" dirty="0">
                <a:ln w="0"/>
                <a:solidFill>
                  <a:schemeClr val="accent1"/>
                </a:solidFill>
                <a:effectLst>
                  <a:outerShdw blurRad="38100" dist="25400" dir="5400000" algn="ctr" rotWithShape="0">
                    <a:srgbClr val="6E747A">
                      <a:alpha val="43000"/>
                    </a:srgbClr>
                  </a:outerShdw>
                </a:effectLst>
              </a:rPr>
              <a:t>Hypothesis for Supply – Demand Gap</a:t>
            </a:r>
            <a:endParaRPr lang="en-US" sz="4000" b="0" cap="none" spc="0" dirty="0">
              <a:ln w="0"/>
              <a:solidFill>
                <a:schemeClr val="accent1"/>
              </a:solidFill>
              <a:effectLst>
                <a:outerShdw blurRad="38100" dist="25400" dir="5400000" algn="ctr" rotWithShape="0">
                  <a:srgbClr val="6E747A">
                    <a:alpha val="43000"/>
                  </a:srgbClr>
                </a:outerShdw>
              </a:effectLst>
            </a:endParaRPr>
          </a:p>
        </p:txBody>
      </p:sp>
      <p:pic>
        <p:nvPicPr>
          <p:cNvPr id="5" name="Content Placeholder 3">
            <a:extLst>
              <a:ext uri="{FF2B5EF4-FFF2-40B4-BE49-F238E27FC236}">
                <a16:creationId xmlns:a16="http://schemas.microsoft.com/office/drawing/2014/main" id="{E4908D54-96B2-464E-999C-02B46565134B}"/>
              </a:ext>
            </a:extLst>
          </p:cNvPr>
          <p:cNvPicPr>
            <a:picLocks noChangeAspect="1"/>
          </p:cNvPicPr>
          <p:nvPr/>
        </p:nvPicPr>
        <p:blipFill>
          <a:blip r:embed="rId2"/>
          <a:stretch>
            <a:fillRect/>
          </a:stretch>
        </p:blipFill>
        <p:spPr>
          <a:xfrm>
            <a:off x="618308" y="3429000"/>
            <a:ext cx="7390065" cy="3411451"/>
          </a:xfrm>
          <a:prstGeom prst="rect">
            <a:avLst/>
          </a:prstGeom>
        </p:spPr>
      </p:pic>
    </p:spTree>
    <p:extLst>
      <p:ext uri="{BB962C8B-B14F-4D97-AF65-F5344CB8AC3E}">
        <p14:creationId xmlns:p14="http://schemas.microsoft.com/office/powerpoint/2010/main" val="2777966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1077" y="1603516"/>
            <a:ext cx="9912010" cy="1953145"/>
          </a:xfrm>
        </p:spPr>
        <p:txBody>
          <a:bodyPr>
            <a:normAutofit fontScale="92500"/>
          </a:bodyPr>
          <a:lstStyle/>
          <a:p>
            <a:pPr marL="0" indent="0">
              <a:buNone/>
            </a:pPr>
            <a:r>
              <a:rPr lang="en-US" sz="2600" b="1" dirty="0"/>
              <a:t>Supply Demand Gap</a:t>
            </a:r>
          </a:p>
          <a:p>
            <a:r>
              <a:rPr lang="en-IN" sz="2100" dirty="0"/>
              <a:t>During evenings and night there is a problem of cars not being available at the airport to fulfil demand this is because there is a surge in domestic travellers during evenings and nights due to domestic flights at airport and there are not many cars staying over in day time (as they get alternatively lot of intracity  rides during day time). city rides (rides within city)  available during the day, the drivers prefer intra city rides and evening is when their shifts end.</a:t>
            </a:r>
          </a:p>
        </p:txBody>
      </p:sp>
      <p:sp>
        <p:nvSpPr>
          <p:cNvPr id="2" name="Rectangle 1">
            <a:extLst>
              <a:ext uri="{FF2B5EF4-FFF2-40B4-BE49-F238E27FC236}">
                <a16:creationId xmlns:a16="http://schemas.microsoft.com/office/drawing/2014/main" id="{6E69477F-769C-C74B-A34F-EC1EF02D0173}"/>
              </a:ext>
            </a:extLst>
          </p:cNvPr>
          <p:cNvSpPr/>
          <p:nvPr/>
        </p:nvSpPr>
        <p:spPr>
          <a:xfrm>
            <a:off x="1478913" y="755555"/>
            <a:ext cx="9234174" cy="707886"/>
          </a:xfrm>
          <a:prstGeom prst="rect">
            <a:avLst/>
          </a:prstGeom>
          <a:noFill/>
        </p:spPr>
        <p:txBody>
          <a:bodyPr wrap="square" lIns="91440" tIns="45720" rIns="91440" bIns="45720">
            <a:spAutoFit/>
          </a:bodyPr>
          <a:lstStyle/>
          <a:p>
            <a:pPr algn="ctr"/>
            <a:r>
              <a:rPr lang="en-IN" sz="4000" b="0" cap="none" spc="0" dirty="0">
                <a:ln w="0"/>
                <a:solidFill>
                  <a:schemeClr val="accent1"/>
                </a:solidFill>
                <a:effectLst>
                  <a:outerShdw blurRad="38100" dist="25400" dir="5400000" algn="ctr" rotWithShape="0">
                    <a:srgbClr val="6E747A">
                      <a:alpha val="43000"/>
                    </a:srgbClr>
                  </a:outerShdw>
                </a:effectLst>
              </a:rPr>
              <a:t>Hypothesis for Supply – Demand Gap</a:t>
            </a:r>
            <a:endParaRPr lang="en-US" sz="4000" b="0" cap="none" spc="0" dirty="0">
              <a:ln w="0"/>
              <a:solidFill>
                <a:schemeClr val="accent1"/>
              </a:solidFill>
              <a:effectLst>
                <a:outerShdw blurRad="38100" dist="25400" dir="5400000" algn="ctr" rotWithShape="0">
                  <a:srgbClr val="6E747A">
                    <a:alpha val="43000"/>
                  </a:srgbClr>
                </a:outerShdw>
              </a:effectLst>
            </a:endParaRPr>
          </a:p>
        </p:txBody>
      </p:sp>
      <p:pic>
        <p:nvPicPr>
          <p:cNvPr id="7" name="Picture 6">
            <a:extLst>
              <a:ext uri="{FF2B5EF4-FFF2-40B4-BE49-F238E27FC236}">
                <a16:creationId xmlns:a16="http://schemas.microsoft.com/office/drawing/2014/main" id="{FE789CF2-CFAE-3F4F-9E61-C32385A1537B}"/>
              </a:ext>
            </a:extLst>
          </p:cNvPr>
          <p:cNvPicPr>
            <a:picLocks noChangeAspect="1"/>
          </p:cNvPicPr>
          <p:nvPr/>
        </p:nvPicPr>
        <p:blipFill>
          <a:blip r:embed="rId2"/>
          <a:stretch>
            <a:fillRect/>
          </a:stretch>
        </p:blipFill>
        <p:spPr>
          <a:xfrm>
            <a:off x="4492605" y="3670236"/>
            <a:ext cx="5372281" cy="3187764"/>
          </a:xfrm>
          <a:prstGeom prst="rect">
            <a:avLst/>
          </a:prstGeom>
        </p:spPr>
      </p:pic>
      <p:pic>
        <p:nvPicPr>
          <p:cNvPr id="6" name="Picture 5">
            <a:extLst>
              <a:ext uri="{FF2B5EF4-FFF2-40B4-BE49-F238E27FC236}">
                <a16:creationId xmlns:a16="http://schemas.microsoft.com/office/drawing/2014/main" id="{C45AB3C1-57F4-E541-9765-5AF1389F4856}"/>
              </a:ext>
            </a:extLst>
          </p:cNvPr>
          <p:cNvPicPr>
            <a:picLocks noChangeAspect="1"/>
          </p:cNvPicPr>
          <p:nvPr/>
        </p:nvPicPr>
        <p:blipFill>
          <a:blip r:embed="rId3"/>
          <a:stretch>
            <a:fillRect/>
          </a:stretch>
        </p:blipFill>
        <p:spPr>
          <a:xfrm>
            <a:off x="497712" y="3443087"/>
            <a:ext cx="4498570" cy="3395645"/>
          </a:xfrm>
          <a:prstGeom prst="rect">
            <a:avLst/>
          </a:prstGeom>
        </p:spPr>
      </p:pic>
    </p:spTree>
    <p:extLst>
      <p:ext uri="{BB962C8B-B14F-4D97-AF65-F5344CB8AC3E}">
        <p14:creationId xmlns:p14="http://schemas.microsoft.com/office/powerpoint/2010/main" val="670584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1077" y="1717091"/>
            <a:ext cx="9234173" cy="1953145"/>
          </a:xfrm>
        </p:spPr>
        <p:txBody>
          <a:bodyPr>
            <a:normAutofit/>
          </a:bodyPr>
          <a:lstStyle/>
          <a:p>
            <a:pPr marL="0" indent="0">
              <a:buNone/>
            </a:pPr>
            <a:r>
              <a:rPr lang="en-US" sz="2000" b="1" dirty="0"/>
              <a:t>Supply Demand Gap</a:t>
            </a:r>
          </a:p>
          <a:p>
            <a:r>
              <a:rPr lang="en-IN" sz="1600" dirty="0"/>
              <a:t>Also, in the morning there are very few instances of Cars not Available at airport. So all cars that came in early morning to drop International passengers from City to Airport and all cars that came during morning to drop domestic passengers from City to Airport were actually meeting the requests from Airport. So, Gap at  the airport is minimal during morning. Also, there are very few cancellations because there are very few travellers in the city in early morning.</a:t>
            </a:r>
            <a:endParaRPr lang="en-US" sz="1600" dirty="0"/>
          </a:p>
        </p:txBody>
      </p:sp>
      <p:sp>
        <p:nvSpPr>
          <p:cNvPr id="2" name="Rectangle 1">
            <a:extLst>
              <a:ext uri="{FF2B5EF4-FFF2-40B4-BE49-F238E27FC236}">
                <a16:creationId xmlns:a16="http://schemas.microsoft.com/office/drawing/2014/main" id="{6E69477F-769C-C74B-A34F-EC1EF02D0173}"/>
              </a:ext>
            </a:extLst>
          </p:cNvPr>
          <p:cNvSpPr/>
          <p:nvPr/>
        </p:nvSpPr>
        <p:spPr>
          <a:xfrm>
            <a:off x="1768095" y="808510"/>
            <a:ext cx="7914794" cy="707886"/>
          </a:xfrm>
          <a:prstGeom prst="rect">
            <a:avLst/>
          </a:prstGeom>
          <a:noFill/>
        </p:spPr>
        <p:txBody>
          <a:bodyPr wrap="none" lIns="91440" tIns="45720" rIns="91440" bIns="45720">
            <a:spAutoFit/>
          </a:bodyPr>
          <a:lstStyle/>
          <a:p>
            <a:pPr algn="ctr"/>
            <a:r>
              <a:rPr lang="en-IN" sz="4000" b="0" cap="none" spc="0" dirty="0">
                <a:ln w="0"/>
                <a:solidFill>
                  <a:schemeClr val="accent1"/>
                </a:solidFill>
                <a:effectLst>
                  <a:outerShdw blurRad="38100" dist="25400" dir="5400000" algn="ctr" rotWithShape="0">
                    <a:srgbClr val="6E747A">
                      <a:alpha val="43000"/>
                    </a:srgbClr>
                  </a:outerShdw>
                </a:effectLst>
              </a:rPr>
              <a:t>Hypothesis for Supply – Demand Gap</a:t>
            </a:r>
            <a:endParaRPr lang="en-US" sz="4000" b="0" cap="none" spc="0" dirty="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a16="http://schemas.microsoft.com/office/drawing/2014/main" id="{8688FCB5-4814-FB45-BBDB-2E3BBAA5AF1D}"/>
              </a:ext>
            </a:extLst>
          </p:cNvPr>
          <p:cNvPicPr>
            <a:picLocks noChangeAspect="1"/>
          </p:cNvPicPr>
          <p:nvPr/>
        </p:nvPicPr>
        <p:blipFill>
          <a:blip r:embed="rId2"/>
          <a:stretch>
            <a:fillRect/>
          </a:stretch>
        </p:blipFill>
        <p:spPr>
          <a:xfrm>
            <a:off x="92598" y="3429000"/>
            <a:ext cx="5380600" cy="3395645"/>
          </a:xfrm>
          <a:prstGeom prst="rect">
            <a:avLst/>
          </a:prstGeom>
        </p:spPr>
      </p:pic>
      <p:pic>
        <p:nvPicPr>
          <p:cNvPr id="7" name="Picture 6">
            <a:extLst>
              <a:ext uri="{FF2B5EF4-FFF2-40B4-BE49-F238E27FC236}">
                <a16:creationId xmlns:a16="http://schemas.microsoft.com/office/drawing/2014/main" id="{FE789CF2-CFAE-3F4F-9E61-C32385A1537B}"/>
              </a:ext>
            </a:extLst>
          </p:cNvPr>
          <p:cNvPicPr>
            <a:picLocks noChangeAspect="1"/>
          </p:cNvPicPr>
          <p:nvPr/>
        </p:nvPicPr>
        <p:blipFill>
          <a:blip r:embed="rId3"/>
          <a:stretch>
            <a:fillRect/>
          </a:stretch>
        </p:blipFill>
        <p:spPr>
          <a:xfrm>
            <a:off x="5380600" y="3378200"/>
            <a:ext cx="4864100" cy="3479800"/>
          </a:xfrm>
          <a:prstGeom prst="rect">
            <a:avLst/>
          </a:prstGeom>
        </p:spPr>
      </p:pic>
    </p:spTree>
    <p:extLst>
      <p:ext uri="{BB962C8B-B14F-4D97-AF65-F5344CB8AC3E}">
        <p14:creationId xmlns:p14="http://schemas.microsoft.com/office/powerpoint/2010/main" val="1540240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IN" sz="2400" dirty="0">
                <a:solidFill>
                  <a:schemeClr val="accent1">
                    <a:lumMod val="50000"/>
                  </a:schemeClr>
                </a:solidFill>
              </a:rPr>
              <a:t>Since during peak hours like morning the drivers </a:t>
            </a:r>
            <a:r>
              <a:rPr lang="en-IN" sz="2400" dirty="0" err="1">
                <a:solidFill>
                  <a:schemeClr val="accent1">
                    <a:lumMod val="50000"/>
                  </a:schemeClr>
                </a:solidFill>
              </a:rPr>
              <a:t>donot</a:t>
            </a:r>
            <a:r>
              <a:rPr lang="en-IN" sz="2400" dirty="0">
                <a:solidFill>
                  <a:schemeClr val="accent1">
                    <a:lumMod val="50000"/>
                  </a:schemeClr>
                </a:solidFill>
              </a:rPr>
              <a:t> have much incentive in the travellers in city to take rides to airport as they have alternate intracity rides available and airport rides are long distance. So, there is a dearth of supply at airport for cars. It is required that this be incentivised and they should be given increased revenue share for meeting this demand to leave intra city rides and go airport.</a:t>
            </a:r>
          </a:p>
          <a:p>
            <a:endParaRPr lang="en-IN" sz="2400" dirty="0">
              <a:solidFill>
                <a:schemeClr val="accent1">
                  <a:lumMod val="50000"/>
                </a:schemeClr>
              </a:solidFill>
            </a:endParaRPr>
          </a:p>
          <a:p>
            <a:r>
              <a:rPr lang="en-IN" sz="2400" dirty="0">
                <a:solidFill>
                  <a:schemeClr val="accent1">
                    <a:lumMod val="50000"/>
                  </a:schemeClr>
                </a:solidFill>
              </a:rPr>
              <a:t>Once the drivers reach airport at night they wait for fights till they don’t get passengers for city this causes problem in city. So, drivers again should be given extra incentives to complete more rides during their work time. The more rides they complete the more revenue Uber gets, the less is gap.</a:t>
            </a:r>
          </a:p>
          <a:p>
            <a:endParaRPr lang="en-IN" sz="2400" dirty="0">
              <a:solidFill>
                <a:schemeClr val="accent1">
                  <a:lumMod val="50000"/>
                </a:schemeClr>
              </a:solidFill>
            </a:endParaRPr>
          </a:p>
          <a:p>
            <a:r>
              <a:rPr lang="en-IN" sz="2400" dirty="0">
                <a:solidFill>
                  <a:schemeClr val="accent1">
                    <a:lumMod val="50000"/>
                  </a:schemeClr>
                </a:solidFill>
              </a:rPr>
              <a:t>Allow Airport to City pre booking to ensure drivers of return pickup. </a:t>
            </a:r>
          </a:p>
          <a:p>
            <a:r>
              <a:rPr lang="en-IN" sz="2400" dirty="0">
                <a:solidFill>
                  <a:schemeClr val="accent1">
                    <a:lumMod val="50000"/>
                  </a:schemeClr>
                </a:solidFill>
              </a:rPr>
              <a:t>Also, share service can be specifically started during rush hours to bridge the gap.</a:t>
            </a:r>
          </a:p>
          <a:p>
            <a:pPr marL="0" indent="0">
              <a:buNone/>
            </a:pPr>
            <a:endParaRPr lang="en-IN" sz="2400" dirty="0">
              <a:solidFill>
                <a:srgbClr val="C00000"/>
              </a:solidFill>
            </a:endParaRPr>
          </a:p>
          <a:p>
            <a:pPr marL="0" indent="0">
              <a:buNone/>
            </a:pPr>
            <a:endParaRPr lang="en-IN" sz="1800" dirty="0">
              <a:solidFill>
                <a:srgbClr val="C00000"/>
              </a:solidFill>
            </a:endParaRPr>
          </a:p>
          <a:p>
            <a:pPr marL="0" indent="0">
              <a:buNone/>
            </a:pPr>
            <a:endParaRPr lang="en-IN" sz="1800" dirty="0">
              <a:solidFill>
                <a:srgbClr val="C00000"/>
              </a:solidFill>
            </a:endParaRPr>
          </a:p>
          <a:p>
            <a:pPr marL="0" indent="0">
              <a:buNone/>
            </a:pPr>
            <a:endParaRPr lang="en-IN" sz="1800" dirty="0">
              <a:solidFill>
                <a:srgbClr val="C00000"/>
              </a:solidFill>
            </a:endParaRPr>
          </a:p>
        </p:txBody>
      </p:sp>
      <p:sp>
        <p:nvSpPr>
          <p:cNvPr id="6" name="Title 1"/>
          <p:cNvSpPr>
            <a:spLocks noGrp="1"/>
          </p:cNvSpPr>
          <p:nvPr>
            <p:ph type="title"/>
          </p:nvPr>
        </p:nvSpPr>
        <p:spPr>
          <a:xfrm>
            <a:off x="1136469" y="640080"/>
            <a:ext cx="9313817" cy="856138"/>
          </a:xfrm>
        </p:spPr>
        <p:txBody>
          <a:bodyPr/>
          <a:lstStyle/>
          <a:p>
            <a:r>
              <a:rPr lang="en-IN" b="1" dirty="0"/>
              <a:t> </a:t>
            </a:r>
            <a:endParaRPr lang="en-IN" sz="2800" dirty="0"/>
          </a:p>
        </p:txBody>
      </p:sp>
      <p:sp>
        <p:nvSpPr>
          <p:cNvPr id="2" name="Rectangle 1">
            <a:extLst>
              <a:ext uri="{FF2B5EF4-FFF2-40B4-BE49-F238E27FC236}">
                <a16:creationId xmlns:a16="http://schemas.microsoft.com/office/drawing/2014/main" id="{8A893036-937E-1542-A161-844A6180C2C7}"/>
              </a:ext>
            </a:extLst>
          </p:cNvPr>
          <p:cNvSpPr/>
          <p:nvPr/>
        </p:nvSpPr>
        <p:spPr>
          <a:xfrm>
            <a:off x="1994994" y="606484"/>
            <a:ext cx="8501815" cy="923330"/>
          </a:xfrm>
          <a:prstGeom prst="rect">
            <a:avLst/>
          </a:prstGeom>
          <a:noFill/>
        </p:spPr>
        <p:txBody>
          <a:bodyPr wrap="none" lIns="91440" tIns="45720" rIns="91440" bIns="45720">
            <a:spAutoFit/>
          </a:bodyPr>
          <a:lstStyle/>
          <a:p>
            <a:pPr algn="ctr"/>
            <a:r>
              <a:rPr lang="en-IN" sz="5400" b="0" cap="none" spc="0" dirty="0">
                <a:ln w="0"/>
                <a:solidFill>
                  <a:schemeClr val="accent1"/>
                </a:solidFill>
                <a:effectLst>
                  <a:outerShdw blurRad="38100" dist="25400" dir="5400000" algn="ctr" rotWithShape="0">
                    <a:srgbClr val="6E747A">
                      <a:alpha val="43000"/>
                    </a:srgbClr>
                  </a:outerShdw>
                </a:effectLst>
              </a:rPr>
              <a:t> </a:t>
            </a:r>
            <a:r>
              <a:rPr lang="en-IN" sz="4000" b="0" cap="none" spc="0" dirty="0">
                <a:ln w="0"/>
                <a:solidFill>
                  <a:schemeClr val="accent1"/>
                </a:solidFill>
                <a:effectLst>
                  <a:outerShdw blurRad="38100" dist="25400" dir="5400000" algn="ctr" rotWithShape="0">
                    <a:srgbClr val="6E747A">
                      <a:alpha val="43000"/>
                    </a:srgbClr>
                  </a:outerShdw>
                </a:effectLst>
              </a:rPr>
              <a:t>Suggestions for Improving the situation</a:t>
            </a:r>
            <a:endParaRPr lang="en-US" sz="4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33554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IN" sz="1800" b="1" dirty="0"/>
              <a:t>Business Objective :</a:t>
            </a:r>
          </a:p>
          <a:p>
            <a:pPr marL="0" indent="0">
              <a:buNone/>
            </a:pPr>
            <a:r>
              <a:rPr lang="en-IN" sz="1800" dirty="0"/>
              <a:t>The aim of the analysis is to identify the cause for Demand Supply Gap Problem ( due to cancellation and non availability of cars) for rides between Airport and City for Uber and give recommendations to improve this situation.</a:t>
            </a:r>
          </a:p>
          <a:p>
            <a:pPr marL="0" indent="0">
              <a:buNone/>
            </a:pPr>
            <a:endParaRPr lang="en-IN" sz="1800" dirty="0"/>
          </a:p>
          <a:p>
            <a:pPr marL="0" indent="0">
              <a:buNone/>
            </a:pPr>
            <a:r>
              <a:rPr lang="en-IN" sz="1800" b="1" dirty="0"/>
              <a:t>Problem Statement :</a:t>
            </a:r>
          </a:p>
          <a:p>
            <a:pPr marL="0" indent="0">
              <a:buNone/>
            </a:pPr>
            <a:r>
              <a:rPr lang="en-IN" sz="1800" dirty="0"/>
              <a:t>Uber is an online ride-hailing company. Due to cancellation of rides by drivers and non-availability of cars during certain time slots in the day, Uber is facing loss of potential revenue.</a:t>
            </a:r>
          </a:p>
          <a:p>
            <a:pPr marL="0" indent="0">
              <a:buNone/>
            </a:pPr>
            <a:endParaRPr lang="en-IN" sz="1800" dirty="0"/>
          </a:p>
          <a:p>
            <a:pPr marL="0" indent="0">
              <a:buNone/>
            </a:pPr>
            <a:r>
              <a:rPr lang="en-IN" sz="1800" b="1" dirty="0"/>
              <a:t>Analysis Methodology</a:t>
            </a:r>
          </a:p>
          <a:p>
            <a:pPr marL="0" indent="0">
              <a:buNone/>
            </a:pPr>
            <a:r>
              <a:rPr lang="en-IN" sz="1800" dirty="0"/>
              <a:t>Find the gap between Supply and Demand and identify the most pressing problems for Uber. Support this data with plots. Suggest recommendations to improve this situation</a:t>
            </a:r>
          </a:p>
          <a:p>
            <a:pPr marL="0" indent="0">
              <a:buNone/>
            </a:pPr>
            <a:endParaRPr lang="en-IN" sz="1800" dirty="0"/>
          </a:p>
          <a:p>
            <a:pPr marL="0" indent="0">
              <a:buNone/>
            </a:pPr>
            <a:endParaRPr lang="en-IN" sz="1800" dirty="0"/>
          </a:p>
          <a:p>
            <a:pPr marL="0" indent="0">
              <a:buNone/>
            </a:pPr>
            <a:endParaRPr lang="en-IN" sz="1800" dirty="0"/>
          </a:p>
        </p:txBody>
      </p:sp>
      <p:sp>
        <p:nvSpPr>
          <p:cNvPr id="5" name="Title 1"/>
          <p:cNvSpPr>
            <a:spLocks noGrp="1"/>
          </p:cNvSpPr>
          <p:nvPr>
            <p:ph type="title"/>
          </p:nvPr>
        </p:nvSpPr>
        <p:spPr>
          <a:xfrm>
            <a:off x="1136469" y="640080"/>
            <a:ext cx="9313817" cy="856138"/>
          </a:xfrm>
        </p:spPr>
        <p:txBody>
          <a:bodyPr/>
          <a:lstStyle/>
          <a:p>
            <a:r>
              <a:rPr lang="en-IN" b="1" dirty="0"/>
              <a:t> </a:t>
            </a:r>
            <a:r>
              <a:rPr lang="en-IN" sz="2800" dirty="0"/>
              <a:t> 				</a:t>
            </a:r>
          </a:p>
        </p:txBody>
      </p:sp>
      <p:sp>
        <p:nvSpPr>
          <p:cNvPr id="2" name="Rectangle 1">
            <a:extLst>
              <a:ext uri="{FF2B5EF4-FFF2-40B4-BE49-F238E27FC236}">
                <a16:creationId xmlns:a16="http://schemas.microsoft.com/office/drawing/2014/main" id="{7CCCC874-CF9F-C845-B085-12FEBB0A30DC}"/>
              </a:ext>
            </a:extLst>
          </p:cNvPr>
          <p:cNvSpPr/>
          <p:nvPr/>
        </p:nvSpPr>
        <p:spPr>
          <a:xfrm>
            <a:off x="4320884" y="752242"/>
            <a:ext cx="2526975" cy="923330"/>
          </a:xfrm>
          <a:prstGeom prst="rect">
            <a:avLst/>
          </a:prstGeom>
          <a:noFill/>
        </p:spPr>
        <p:txBody>
          <a:bodyPr wrap="none" lIns="91440" tIns="45720" rIns="91440" bIns="45720">
            <a:spAutoFit/>
          </a:bodyPr>
          <a:lstStyle/>
          <a:p>
            <a:pPr algn="ctr"/>
            <a:r>
              <a:rPr lang="en-I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Abstract</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118598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 </a:t>
            </a:r>
            <a:endParaRPr lang="en-IN" sz="2800" dirty="0"/>
          </a:p>
        </p:txBody>
      </p:sp>
      <p:graphicFrame>
        <p:nvGraphicFramePr>
          <p:cNvPr id="5" name="Content Placeholder 4">
            <a:extLst>
              <a:ext uri="{FF2B5EF4-FFF2-40B4-BE49-F238E27FC236}">
                <a16:creationId xmlns:a16="http://schemas.microsoft.com/office/drawing/2014/main" id="{EFF3B79F-898E-6648-B519-4A58AFBAF2F9}"/>
              </a:ext>
            </a:extLst>
          </p:cNvPr>
          <p:cNvGraphicFramePr>
            <a:graphicFrameLocks noGrp="1"/>
          </p:cNvGraphicFramePr>
          <p:nvPr>
            <p:ph idx="1"/>
            <p:extLst>
              <p:ext uri="{D42A27DB-BD31-4B8C-83A1-F6EECF244321}">
                <p14:modId xmlns:p14="http://schemas.microsoft.com/office/powerpoint/2010/main" val="2201680811"/>
              </p:ext>
            </p:extLst>
          </p:nvPr>
        </p:nvGraphicFramePr>
        <p:xfrm>
          <a:off x="404813" y="1854200"/>
          <a:ext cx="11169650" cy="434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8A85B70B-9ADB-FD46-BEEA-69F9FFD1CB10}"/>
              </a:ext>
            </a:extLst>
          </p:cNvPr>
          <p:cNvSpPr/>
          <p:nvPr/>
        </p:nvSpPr>
        <p:spPr>
          <a:xfrm>
            <a:off x="3528213" y="751879"/>
            <a:ext cx="5659498" cy="923330"/>
          </a:xfrm>
          <a:prstGeom prst="rect">
            <a:avLst/>
          </a:prstGeom>
          <a:noFill/>
        </p:spPr>
        <p:txBody>
          <a:bodyPr wrap="none" lIns="91440" tIns="45720" rIns="91440" bIns="45720">
            <a:spAutoFit/>
          </a:bodyPr>
          <a:lstStyle/>
          <a:p>
            <a:pPr algn="ctr"/>
            <a:r>
              <a:rPr lang="en-I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Analysis Procedure </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7" name="Graphic 6" descr="Gears">
            <a:extLst>
              <a:ext uri="{FF2B5EF4-FFF2-40B4-BE49-F238E27FC236}">
                <a16:creationId xmlns:a16="http://schemas.microsoft.com/office/drawing/2014/main" id="{F17C51C5-5D7A-7642-A315-6080F36A98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91202" y="4753273"/>
            <a:ext cx="578366" cy="578366"/>
          </a:xfrm>
          <a:prstGeom prst="rect">
            <a:avLst/>
          </a:prstGeom>
        </p:spPr>
      </p:pic>
      <p:pic>
        <p:nvPicPr>
          <p:cNvPr id="9" name="Graphic 8" descr="Magnifying glass">
            <a:extLst>
              <a:ext uri="{FF2B5EF4-FFF2-40B4-BE49-F238E27FC236}">
                <a16:creationId xmlns:a16="http://schemas.microsoft.com/office/drawing/2014/main" id="{FC8A5640-DD98-F240-86E8-14936B8967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46231" y="2163973"/>
            <a:ext cx="578366" cy="578366"/>
          </a:xfrm>
          <a:prstGeom prst="rect">
            <a:avLst/>
          </a:prstGeom>
        </p:spPr>
      </p:pic>
      <p:pic>
        <p:nvPicPr>
          <p:cNvPr id="11" name="Graphic 10" descr="Head with gears">
            <a:extLst>
              <a:ext uri="{FF2B5EF4-FFF2-40B4-BE49-F238E27FC236}">
                <a16:creationId xmlns:a16="http://schemas.microsoft.com/office/drawing/2014/main" id="{2DF8342E-7228-AD4F-9752-BC15C06845F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74331" y="3609888"/>
            <a:ext cx="578366" cy="578366"/>
          </a:xfrm>
          <a:prstGeom prst="rect">
            <a:avLst/>
          </a:prstGeom>
        </p:spPr>
      </p:pic>
    </p:spTree>
    <p:extLst>
      <p:ext uri="{BB962C8B-B14F-4D97-AF65-F5344CB8AC3E}">
        <p14:creationId xmlns:p14="http://schemas.microsoft.com/office/powerpoint/2010/main" val="309534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5C08AEB-4E96-8F43-95AF-35AAC9868834}"/>
              </a:ext>
            </a:extLst>
          </p:cNvPr>
          <p:cNvPicPr>
            <a:picLocks noGrp="1" noChangeAspect="1"/>
          </p:cNvPicPr>
          <p:nvPr>
            <p:ph idx="1"/>
          </p:nvPr>
        </p:nvPicPr>
        <p:blipFill>
          <a:blip r:embed="rId2"/>
          <a:stretch>
            <a:fillRect/>
          </a:stretch>
        </p:blipFill>
        <p:spPr>
          <a:xfrm>
            <a:off x="2642639" y="1854200"/>
            <a:ext cx="6693997" cy="4344988"/>
          </a:xfrm>
          <a:prstGeom prst="rect">
            <a:avLst/>
          </a:prstGeom>
        </p:spPr>
      </p:pic>
      <p:sp>
        <p:nvSpPr>
          <p:cNvPr id="5" name="Rectangle 4">
            <a:extLst>
              <a:ext uri="{FF2B5EF4-FFF2-40B4-BE49-F238E27FC236}">
                <a16:creationId xmlns:a16="http://schemas.microsoft.com/office/drawing/2014/main" id="{9CC71940-5031-CE44-BF2A-EA5DAF1BEF35}"/>
              </a:ext>
            </a:extLst>
          </p:cNvPr>
          <p:cNvSpPr/>
          <p:nvPr/>
        </p:nvSpPr>
        <p:spPr>
          <a:xfrm>
            <a:off x="1784077" y="808752"/>
            <a:ext cx="9463296" cy="707886"/>
          </a:xfrm>
          <a:prstGeom prst="rect">
            <a:avLst/>
          </a:prstGeom>
          <a:noFill/>
        </p:spPr>
        <p:txBody>
          <a:bodyPr wrap="none" lIns="91440" tIns="45720" rIns="91440" bIns="45720">
            <a:spAutoFit/>
          </a:bodyPr>
          <a:lstStyle/>
          <a:p>
            <a:pPr algn="ctr"/>
            <a:r>
              <a:rPr lang="en-IN"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Frequency of Requests Generated Each Hour</a:t>
            </a:r>
            <a:endPar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302983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C71940-5031-CE44-BF2A-EA5DAF1BEF35}"/>
              </a:ext>
            </a:extLst>
          </p:cNvPr>
          <p:cNvSpPr/>
          <p:nvPr/>
        </p:nvSpPr>
        <p:spPr>
          <a:xfrm>
            <a:off x="944998" y="823742"/>
            <a:ext cx="10751725" cy="584775"/>
          </a:xfrm>
          <a:prstGeom prst="rect">
            <a:avLst/>
          </a:prstGeom>
          <a:noFill/>
        </p:spPr>
        <p:txBody>
          <a:bodyPr wrap="none" lIns="91440" tIns="45720" rIns="91440" bIns="45720">
            <a:spAutoFit/>
          </a:bodyPr>
          <a:lstStyle/>
          <a:p>
            <a:pPr algn="ctr"/>
            <a:r>
              <a:rPr lang="en-IN"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Frequency of Trips Cancelled or No Cars Available for Each Hour</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a:extLst>
              <a:ext uri="{FF2B5EF4-FFF2-40B4-BE49-F238E27FC236}">
                <a16:creationId xmlns:a16="http://schemas.microsoft.com/office/drawing/2014/main" id="{76FAF04A-B87E-F348-B323-3E1393863440}"/>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8C212D63-3F67-3145-A4B0-B41ADD31606E}"/>
              </a:ext>
            </a:extLst>
          </p:cNvPr>
          <p:cNvPicPr>
            <a:picLocks noChangeAspect="1"/>
          </p:cNvPicPr>
          <p:nvPr/>
        </p:nvPicPr>
        <p:blipFill>
          <a:blip r:embed="rId2"/>
          <a:stretch>
            <a:fillRect/>
          </a:stretch>
        </p:blipFill>
        <p:spPr>
          <a:xfrm>
            <a:off x="299803" y="1408517"/>
            <a:ext cx="11396920" cy="5449483"/>
          </a:xfrm>
          <a:prstGeom prst="rect">
            <a:avLst/>
          </a:prstGeom>
        </p:spPr>
      </p:pic>
    </p:spTree>
    <p:extLst>
      <p:ext uri="{BB962C8B-B14F-4D97-AF65-F5344CB8AC3E}">
        <p14:creationId xmlns:p14="http://schemas.microsoft.com/office/powerpoint/2010/main" val="819603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C71940-5031-CE44-BF2A-EA5DAF1BEF35}"/>
              </a:ext>
            </a:extLst>
          </p:cNvPr>
          <p:cNvSpPr/>
          <p:nvPr/>
        </p:nvSpPr>
        <p:spPr>
          <a:xfrm>
            <a:off x="1576497" y="823742"/>
            <a:ext cx="9488751" cy="584775"/>
          </a:xfrm>
          <a:prstGeom prst="rect">
            <a:avLst/>
          </a:prstGeom>
          <a:noFill/>
        </p:spPr>
        <p:txBody>
          <a:bodyPr wrap="none" lIns="91440" tIns="45720" rIns="91440" bIns="45720">
            <a:spAutoFit/>
          </a:bodyPr>
          <a:lstStyle/>
          <a:p>
            <a:pPr algn="ctr"/>
            <a:r>
              <a:rPr lang="en-IN"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Pattern of problematic type of requests by pickup point</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Content Placeholder 3">
            <a:extLst>
              <a:ext uri="{FF2B5EF4-FFF2-40B4-BE49-F238E27FC236}">
                <a16:creationId xmlns:a16="http://schemas.microsoft.com/office/drawing/2014/main" id="{61B67C43-E634-1949-84B6-6CEB9E9EBB25}"/>
              </a:ext>
            </a:extLst>
          </p:cNvPr>
          <p:cNvPicPr>
            <a:picLocks noGrp="1" noChangeAspect="1"/>
          </p:cNvPicPr>
          <p:nvPr>
            <p:ph idx="1"/>
          </p:nvPr>
        </p:nvPicPr>
        <p:blipFill>
          <a:blip r:embed="rId2"/>
          <a:stretch>
            <a:fillRect/>
          </a:stretch>
        </p:blipFill>
        <p:spPr>
          <a:xfrm>
            <a:off x="999344" y="1408517"/>
            <a:ext cx="10193312" cy="5335979"/>
          </a:xfrm>
          <a:prstGeom prst="rect">
            <a:avLst/>
          </a:prstGeom>
        </p:spPr>
      </p:pic>
    </p:spTree>
    <p:extLst>
      <p:ext uri="{BB962C8B-B14F-4D97-AF65-F5344CB8AC3E}">
        <p14:creationId xmlns:p14="http://schemas.microsoft.com/office/powerpoint/2010/main" val="764929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C71940-5031-CE44-BF2A-EA5DAF1BEF35}"/>
              </a:ext>
            </a:extLst>
          </p:cNvPr>
          <p:cNvSpPr/>
          <p:nvPr/>
        </p:nvSpPr>
        <p:spPr>
          <a:xfrm>
            <a:off x="1918741" y="951200"/>
            <a:ext cx="8241588" cy="1323439"/>
          </a:xfrm>
          <a:prstGeom prst="rect">
            <a:avLst/>
          </a:prstGeom>
          <a:noFill/>
        </p:spPr>
        <p:txBody>
          <a:bodyPr wrap="square" lIns="91440" tIns="45720" rIns="91440" bIns="45720">
            <a:spAutoFit/>
          </a:bodyPr>
          <a:lstStyle/>
          <a:p>
            <a:pPr algn="ctr"/>
            <a:r>
              <a:rPr lang="en-IN"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Problematic requests according to time slots </a:t>
            </a:r>
            <a:endPar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TextBox 6">
            <a:extLst>
              <a:ext uri="{FF2B5EF4-FFF2-40B4-BE49-F238E27FC236}">
                <a16:creationId xmlns:a16="http://schemas.microsoft.com/office/drawing/2014/main" id="{BE655C78-B586-A14A-86EA-1D845D035797}"/>
              </a:ext>
            </a:extLst>
          </p:cNvPr>
          <p:cNvSpPr txBox="1"/>
          <p:nvPr/>
        </p:nvSpPr>
        <p:spPr>
          <a:xfrm>
            <a:off x="1211201" y="5152748"/>
            <a:ext cx="8949128" cy="923330"/>
          </a:xfrm>
          <a:prstGeom prst="rect">
            <a:avLst/>
          </a:prstGeom>
          <a:noFill/>
        </p:spPr>
        <p:txBody>
          <a:bodyPr wrap="square" rtlCol="0">
            <a:spAutoFit/>
          </a:bodyPr>
          <a:lstStyle/>
          <a:p>
            <a:r>
              <a:rPr lang="en-US" dirty="0"/>
              <a:t>The time slots have been formed as 12 am – 5 am  ( Pre - Morning slot) , 5 am -10 am (Morning slot), 10 am -5 pm (Day time slot), 5pm -8pm (Evening slot) and 8 pm -12 am (Night slot)</a:t>
            </a:r>
          </a:p>
        </p:txBody>
      </p:sp>
      <p:pic>
        <p:nvPicPr>
          <p:cNvPr id="10" name="Picture 9">
            <a:extLst>
              <a:ext uri="{FF2B5EF4-FFF2-40B4-BE49-F238E27FC236}">
                <a16:creationId xmlns:a16="http://schemas.microsoft.com/office/drawing/2014/main" id="{B1AB0CE5-4B8B-874D-BED9-417608C8C589}"/>
              </a:ext>
            </a:extLst>
          </p:cNvPr>
          <p:cNvPicPr>
            <a:picLocks noChangeAspect="1"/>
          </p:cNvPicPr>
          <p:nvPr/>
        </p:nvPicPr>
        <p:blipFill>
          <a:blip r:embed="rId2"/>
          <a:stretch>
            <a:fillRect/>
          </a:stretch>
        </p:blipFill>
        <p:spPr>
          <a:xfrm>
            <a:off x="197384" y="2234493"/>
            <a:ext cx="11797231" cy="2701073"/>
          </a:xfrm>
          <a:prstGeom prst="rect">
            <a:avLst/>
          </a:prstGeom>
        </p:spPr>
      </p:pic>
    </p:spTree>
    <p:extLst>
      <p:ext uri="{BB962C8B-B14F-4D97-AF65-F5344CB8AC3E}">
        <p14:creationId xmlns:p14="http://schemas.microsoft.com/office/powerpoint/2010/main" val="2960166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06A624-7EF4-CC48-8E66-0610088CA020}"/>
              </a:ext>
            </a:extLst>
          </p:cNvPr>
          <p:cNvSpPr/>
          <p:nvPr/>
        </p:nvSpPr>
        <p:spPr>
          <a:xfrm>
            <a:off x="1760379" y="1134389"/>
            <a:ext cx="9268884" cy="923330"/>
          </a:xfrm>
          <a:prstGeom prst="rect">
            <a:avLst/>
          </a:prstGeom>
          <a:noFill/>
        </p:spPr>
        <p:txBody>
          <a:bodyPr wrap="none" lIns="91440" tIns="45720" rIns="91440" bIns="45720">
            <a:spAutoFit/>
          </a:bodyPr>
          <a:lstStyle/>
          <a:p>
            <a:pPr algn="ctr"/>
            <a:r>
              <a:rPr lang="en-IN" sz="5400" b="0" cap="none" spc="0" dirty="0">
                <a:ln w="0"/>
                <a:solidFill>
                  <a:schemeClr val="accent1"/>
                </a:solidFill>
                <a:effectLst>
                  <a:outerShdw blurRad="38100" dist="25400" dir="5400000" algn="ctr" rotWithShape="0">
                    <a:srgbClr val="6E747A">
                      <a:alpha val="43000"/>
                    </a:srgbClr>
                  </a:outerShdw>
                </a:effectLst>
              </a:rPr>
              <a:t> Demand - Supply  Gap Analysis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10" name="Content Placeholder 9">
            <a:extLst>
              <a:ext uri="{FF2B5EF4-FFF2-40B4-BE49-F238E27FC236}">
                <a16:creationId xmlns:a16="http://schemas.microsoft.com/office/drawing/2014/main" id="{7EFAEAB9-519F-CF49-9CB2-9681AA395598}"/>
              </a:ext>
            </a:extLst>
          </p:cNvPr>
          <p:cNvPicPr>
            <a:picLocks noGrp="1" noChangeAspect="1"/>
          </p:cNvPicPr>
          <p:nvPr>
            <p:ph idx="1"/>
          </p:nvPr>
        </p:nvPicPr>
        <p:blipFill>
          <a:blip r:embed="rId2"/>
          <a:stretch>
            <a:fillRect/>
          </a:stretch>
        </p:blipFill>
        <p:spPr>
          <a:xfrm>
            <a:off x="391254" y="2197594"/>
            <a:ext cx="11169650" cy="2959021"/>
          </a:xfrm>
          <a:prstGeom prst="rect">
            <a:avLst/>
          </a:prstGeom>
        </p:spPr>
      </p:pic>
      <p:sp>
        <p:nvSpPr>
          <p:cNvPr id="11" name="TextBox 10">
            <a:extLst>
              <a:ext uri="{FF2B5EF4-FFF2-40B4-BE49-F238E27FC236}">
                <a16:creationId xmlns:a16="http://schemas.microsoft.com/office/drawing/2014/main" id="{7F5B483E-96E1-3A45-83E1-FDE637F609BD}"/>
              </a:ext>
            </a:extLst>
          </p:cNvPr>
          <p:cNvSpPr txBox="1"/>
          <p:nvPr/>
        </p:nvSpPr>
        <p:spPr>
          <a:xfrm>
            <a:off x="1211201" y="5152748"/>
            <a:ext cx="8949128" cy="923330"/>
          </a:xfrm>
          <a:prstGeom prst="rect">
            <a:avLst/>
          </a:prstGeom>
          <a:noFill/>
        </p:spPr>
        <p:txBody>
          <a:bodyPr wrap="square" rtlCol="0">
            <a:spAutoFit/>
          </a:bodyPr>
          <a:lstStyle/>
          <a:p>
            <a:r>
              <a:rPr lang="en-US" dirty="0"/>
              <a:t>The time slots have been formed as 12 am – 5 am  ( Pre - Morning slot) , 5 am -10 am (Morning slot), 10 am -5 pm (Day time slot), 5pm -8pm (Evening slot) and 8 pm -12 am (Night slot)</a:t>
            </a:r>
          </a:p>
        </p:txBody>
      </p:sp>
      <p:sp>
        <p:nvSpPr>
          <p:cNvPr id="12" name="TextBox 11">
            <a:extLst>
              <a:ext uri="{FF2B5EF4-FFF2-40B4-BE49-F238E27FC236}">
                <a16:creationId xmlns:a16="http://schemas.microsoft.com/office/drawing/2014/main" id="{733390DF-2E7B-A24F-BD74-377A860E2587}"/>
              </a:ext>
            </a:extLst>
          </p:cNvPr>
          <p:cNvSpPr txBox="1"/>
          <p:nvPr/>
        </p:nvSpPr>
        <p:spPr>
          <a:xfrm>
            <a:off x="1211201" y="6355829"/>
            <a:ext cx="10367241" cy="400110"/>
          </a:xfrm>
          <a:prstGeom prst="rect">
            <a:avLst/>
          </a:prstGeom>
          <a:noFill/>
        </p:spPr>
        <p:txBody>
          <a:bodyPr wrap="square" rtlCol="0">
            <a:spAutoFit/>
          </a:bodyPr>
          <a:lstStyle/>
          <a:p>
            <a:r>
              <a:rPr lang="en-US" sz="2000" b="1" u="dotDotDash" dirty="0">
                <a:solidFill>
                  <a:srgbClr val="C00000"/>
                </a:solidFill>
              </a:rPr>
              <a:t>Observation : The highest Gap exists in Morning time slot</a:t>
            </a:r>
          </a:p>
        </p:txBody>
      </p:sp>
    </p:spTree>
    <p:extLst>
      <p:ext uri="{BB962C8B-B14F-4D97-AF65-F5344CB8AC3E}">
        <p14:creationId xmlns:p14="http://schemas.microsoft.com/office/powerpoint/2010/main" val="567511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06A624-7EF4-CC48-8E66-0610088CA020}"/>
              </a:ext>
            </a:extLst>
          </p:cNvPr>
          <p:cNvSpPr/>
          <p:nvPr/>
        </p:nvSpPr>
        <p:spPr>
          <a:xfrm>
            <a:off x="1461558" y="658850"/>
            <a:ext cx="9268884" cy="923330"/>
          </a:xfrm>
          <a:prstGeom prst="rect">
            <a:avLst/>
          </a:prstGeom>
          <a:noFill/>
        </p:spPr>
        <p:txBody>
          <a:bodyPr wrap="none" lIns="91440" tIns="45720" rIns="91440" bIns="45720">
            <a:spAutoFit/>
          </a:bodyPr>
          <a:lstStyle/>
          <a:p>
            <a:pPr algn="ctr"/>
            <a:r>
              <a:rPr lang="en-IN" sz="5400" b="0" cap="none" spc="0" dirty="0">
                <a:ln w="0"/>
                <a:solidFill>
                  <a:schemeClr val="accent1"/>
                </a:solidFill>
                <a:effectLst>
                  <a:outerShdw blurRad="38100" dist="25400" dir="5400000" algn="ctr" rotWithShape="0">
                    <a:srgbClr val="6E747A">
                      <a:alpha val="43000"/>
                    </a:srgbClr>
                  </a:outerShdw>
                </a:effectLst>
              </a:rPr>
              <a:t> Demand - Supply  Gap Analysis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2" name="TextBox 11">
            <a:extLst>
              <a:ext uri="{FF2B5EF4-FFF2-40B4-BE49-F238E27FC236}">
                <a16:creationId xmlns:a16="http://schemas.microsoft.com/office/drawing/2014/main" id="{733390DF-2E7B-A24F-BD74-377A860E2587}"/>
              </a:ext>
            </a:extLst>
          </p:cNvPr>
          <p:cNvSpPr txBox="1"/>
          <p:nvPr/>
        </p:nvSpPr>
        <p:spPr>
          <a:xfrm>
            <a:off x="8979109" y="4547419"/>
            <a:ext cx="3102963" cy="2246769"/>
          </a:xfrm>
          <a:prstGeom prst="rect">
            <a:avLst/>
          </a:prstGeom>
          <a:noFill/>
        </p:spPr>
        <p:txBody>
          <a:bodyPr wrap="square" rtlCol="0">
            <a:spAutoFit/>
          </a:bodyPr>
          <a:lstStyle/>
          <a:p>
            <a:r>
              <a:rPr lang="en-US" sz="2000" b="1" u="dotDotDash" dirty="0">
                <a:solidFill>
                  <a:srgbClr val="C00000"/>
                </a:solidFill>
              </a:rPr>
              <a:t>Observation : The highest Gap exists in Pre Morning , Morning and Day time  for City to Airport Rides. The highest gap exists for Evening and Night for Airport to City Rides</a:t>
            </a:r>
          </a:p>
        </p:txBody>
      </p:sp>
      <p:pic>
        <p:nvPicPr>
          <p:cNvPr id="4" name="Content Placeholder 3">
            <a:extLst>
              <a:ext uri="{FF2B5EF4-FFF2-40B4-BE49-F238E27FC236}">
                <a16:creationId xmlns:a16="http://schemas.microsoft.com/office/drawing/2014/main" id="{8CA9E294-CF40-0E41-A3D6-9F82CED4371F}"/>
              </a:ext>
            </a:extLst>
          </p:cNvPr>
          <p:cNvPicPr>
            <a:picLocks noGrp="1" noChangeAspect="1"/>
          </p:cNvPicPr>
          <p:nvPr>
            <p:ph idx="1"/>
          </p:nvPr>
        </p:nvPicPr>
        <p:blipFill>
          <a:blip r:embed="rId2"/>
          <a:stretch>
            <a:fillRect/>
          </a:stretch>
        </p:blipFill>
        <p:spPr>
          <a:xfrm>
            <a:off x="371753" y="1796510"/>
            <a:ext cx="8634334" cy="4344988"/>
          </a:xfrm>
          <a:prstGeom prst="rect">
            <a:avLst/>
          </a:prstGeom>
        </p:spPr>
      </p:pic>
      <p:sp>
        <p:nvSpPr>
          <p:cNvPr id="9" name="TextBox 8">
            <a:extLst>
              <a:ext uri="{FF2B5EF4-FFF2-40B4-BE49-F238E27FC236}">
                <a16:creationId xmlns:a16="http://schemas.microsoft.com/office/drawing/2014/main" id="{ED549249-CF65-594B-BA3D-EFD85FAEB7BB}"/>
              </a:ext>
            </a:extLst>
          </p:cNvPr>
          <p:cNvSpPr txBox="1"/>
          <p:nvPr/>
        </p:nvSpPr>
        <p:spPr>
          <a:xfrm>
            <a:off x="9006086" y="1937679"/>
            <a:ext cx="3075986" cy="2031325"/>
          </a:xfrm>
          <a:prstGeom prst="rect">
            <a:avLst/>
          </a:prstGeom>
          <a:noFill/>
        </p:spPr>
        <p:txBody>
          <a:bodyPr wrap="square" rtlCol="0">
            <a:spAutoFit/>
          </a:bodyPr>
          <a:lstStyle/>
          <a:p>
            <a:r>
              <a:rPr lang="en-US" dirty="0"/>
              <a:t>The time slots have been formed as 12 am – 5 am  ( Pre - Morning slot) , 5 am -10 am (Morning slot), 10 am -5 pm (Day time slot), 5pm -8pm (Evening slot) and 8 pm -12 am (Night slot)</a:t>
            </a:r>
          </a:p>
        </p:txBody>
      </p:sp>
    </p:spTree>
    <p:extLst>
      <p:ext uri="{BB962C8B-B14F-4D97-AF65-F5344CB8AC3E}">
        <p14:creationId xmlns:p14="http://schemas.microsoft.com/office/powerpoint/2010/main" val="33578545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423</TotalTime>
  <Words>913</Words>
  <Application>Microsoft Macintosh PowerPoint</Application>
  <PresentationFormat>Widescreen</PresentationFormat>
  <Paragraphs>55</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Times New Roman</vt:lpstr>
      <vt:lpstr>Office Theme</vt:lpstr>
      <vt:lpstr>PowerPoint Presentation</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Case Study  Submission</dc:title>
  <dc:creator>Chiranjeev</dc:creator>
  <cp:lastModifiedBy>Karandeep Malik</cp:lastModifiedBy>
  <cp:revision>35</cp:revision>
  <cp:lastPrinted>2019-03-03T08:44:48Z</cp:lastPrinted>
  <dcterms:created xsi:type="dcterms:W3CDTF">2016-06-09T08:16:28Z</dcterms:created>
  <dcterms:modified xsi:type="dcterms:W3CDTF">2019-03-03T08:47:30Z</dcterms:modified>
</cp:coreProperties>
</file>